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56" r:id="rId3"/>
    <p:sldId id="268" r:id="rId4"/>
    <p:sldId id="269" r:id="rId6"/>
    <p:sldId id="257" r:id="rId7"/>
    <p:sldId id="320" r:id="rId8"/>
    <p:sldId id="287" r:id="rId9"/>
    <p:sldId id="288" r:id="rId10"/>
    <p:sldId id="259" r:id="rId11"/>
    <p:sldId id="290" r:id="rId12"/>
    <p:sldId id="282" r:id="rId13"/>
    <p:sldId id="285" r:id="rId14"/>
    <p:sldId id="295" r:id="rId15"/>
    <p:sldId id="292" r:id="rId16"/>
    <p:sldId id="293" r:id="rId17"/>
    <p:sldId id="294" r:id="rId18"/>
    <p:sldId id="297" r:id="rId19"/>
    <p:sldId id="283" r:id="rId20"/>
    <p:sldId id="298" r:id="rId21"/>
    <p:sldId id="299" r:id="rId22"/>
    <p:sldId id="300" r:id="rId23"/>
    <p:sldId id="301" r:id="rId24"/>
    <p:sldId id="302" r:id="rId25"/>
    <p:sldId id="303" r:id="rId26"/>
    <p:sldId id="304" r:id="rId27"/>
    <p:sldId id="305" r:id="rId28"/>
    <p:sldId id="306" r:id="rId29"/>
    <p:sldId id="307" r:id="rId30"/>
    <p:sldId id="284" r:id="rId31"/>
    <p:sldId id="278" r:id="rId32"/>
    <p:sldId id="279" r:id="rId33"/>
    <p:sldId id="308" r:id="rId34"/>
    <p:sldId id="309" r:id="rId35"/>
    <p:sldId id="310" r:id="rId36"/>
    <p:sldId id="312" r:id="rId37"/>
    <p:sldId id="313" r:id="rId38"/>
    <p:sldId id="314" r:id="rId39"/>
    <p:sldId id="316" r:id="rId40"/>
    <p:sldId id="318" r:id="rId41"/>
    <p:sldId id="319" r:id="rId42"/>
    <p:sldId id="273" r:id="rId43"/>
    <p:sldId id="274" r:id="rId44"/>
    <p:sldId id="275" r:id="rId45"/>
  </p:sldIdLst>
  <p:sldSz cx="12192000" cy="6858000"/>
  <p:notesSz cx="6858000" cy="9144000"/>
  <p:custDataLst>
    <p:tags r:id="rId4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8" userDrawn="1">
          <p15:clr>
            <a:srgbClr val="A4A3A4"/>
          </p15:clr>
        </p15:guide>
        <p15:guide id="2" pos="390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E69A3"/>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2168"/>
        <p:guide pos="3902"/>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notesMaster" Target="notesMasters/notesMaster1.xml"/><Relationship Id="rId49" Type="http://schemas.openxmlformats.org/officeDocument/2006/relationships/tags" Target="tags/tag102.xml"/><Relationship Id="rId48" Type="http://schemas.openxmlformats.org/officeDocument/2006/relationships/tableStyles" Target="tableStyles.xml"/><Relationship Id="rId47" Type="http://schemas.openxmlformats.org/officeDocument/2006/relationships/viewProps" Target="viewProps.xml"/><Relationship Id="rId46" Type="http://schemas.openxmlformats.org/officeDocument/2006/relationships/presProps" Target="presProps.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62.xml"/><Relationship Id="rId17" Type="http://schemas.openxmlformats.org/officeDocument/2006/relationships/tags" Target="../tags/tag61.xml"/><Relationship Id="rId16" Type="http://schemas.openxmlformats.org/officeDocument/2006/relationships/tags" Target="../tags/tag60.xml"/><Relationship Id="rId15" Type="http://schemas.openxmlformats.org/officeDocument/2006/relationships/tags" Target="../tags/tag59.xml"/><Relationship Id="rId14" Type="http://schemas.openxmlformats.org/officeDocument/2006/relationships/tags" Target="../tags/tag58.xml"/><Relationship Id="rId13" Type="http://schemas.openxmlformats.org/officeDocument/2006/relationships/tags" Target="../tags/tag57.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8"/>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xStyles>
    <p:titleStyle>
      <a:lvl1pPr algn="l" defTabSz="914400" rtl="0" eaLnBrk="1" fontAlgn="auto" latinLnBrk="0" hangingPunct="1">
        <a:lnSpc>
          <a:spcPct val="100000"/>
        </a:lnSpc>
        <a:spcBef>
          <a:spcPct val="0"/>
        </a:spcBef>
        <a:buNone/>
        <a:defRPr sz="3600" b="0"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3.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0.xml"/><Relationship Id="rId1"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1.xml"/><Relationship Id="rId1"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2.xml"/><Relationship Id="rId1"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3.xml"/><Relationship Id="rId1"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4.xml"/><Relationship Id="rId1"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5.xml"/><Relationship Id="rId1" Type="http://schemas.openxmlformats.org/officeDocument/2006/relationships/image" Target="../media/image3.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6.xml"/><Relationship Id="rId1" Type="http://schemas.openxmlformats.org/officeDocument/2006/relationships/image" Target="../media/image3.png"/></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77.xml"/><Relationship Id="rId2" Type="http://schemas.openxmlformats.org/officeDocument/2006/relationships/image" Target="../media/image5.png"/><Relationship Id="rId1"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8.xml"/><Relationship Id="rId1"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9.xml"/><Relationship Id="rId1"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0.xml"/><Relationship Id="rId1"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1.xml"/><Relationship Id="rId1" Type="http://schemas.openxmlformats.org/officeDocument/2006/relationships/image" Target="../media/image3.png"/></Relationships>
</file>

<file path=ppt/slides/_rels/slide2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4.xml"/><Relationship Id="rId1"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5.xml"/><Relationship Id="rId1"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6.xml"/><Relationship Id="rId1" Type="http://schemas.openxmlformats.org/officeDocument/2006/relationships/image" Target="../media/image3.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7.xml"/><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8.xml"/><Relationship Id="rId1" Type="http://schemas.openxmlformats.org/officeDocument/2006/relationships/image" Target="../media/image3.pn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9.xml"/><Relationship Id="rId1" Type="http://schemas.openxmlformats.org/officeDocument/2006/relationships/image" Target="../media/image3.pn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0.xml"/><Relationship Id="rId1" Type="http://schemas.openxmlformats.org/officeDocument/2006/relationships/image" Target="../media/image3.pn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1.xml"/><Relationship Id="rId1"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2.xml"/><Relationship Id="rId1" Type="http://schemas.openxmlformats.org/officeDocument/2006/relationships/image" Target="../media/image3.png"/></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3.xml"/><Relationship Id="rId1" Type="http://schemas.openxmlformats.org/officeDocument/2006/relationships/image" Target="../media/image3.png"/></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4.xml"/><Relationship Id="rId1" Type="http://schemas.openxmlformats.org/officeDocument/2006/relationships/image" Target="../media/image3.png"/></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5.xml"/><Relationship Id="rId1" Type="http://schemas.openxmlformats.org/officeDocument/2006/relationships/image" Target="../media/image3.png"/></Relationships>
</file>

<file path=ppt/slides/_rels/slide3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97.xml"/><Relationship Id="rId2" Type="http://schemas.openxmlformats.org/officeDocument/2006/relationships/tags" Target="../tags/tag96.xml"/><Relationship Id="rId1" Type="http://schemas.openxmlformats.org/officeDocument/2006/relationships/image" Target="../media/image3.png"/></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8.xml"/><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4.xml"/><Relationship Id="rId1" Type="http://schemas.openxmlformats.org/officeDocument/2006/relationships/image" Target="../media/image3.png"/></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9.xml"/><Relationship Id="rId1" Type="http://schemas.openxmlformats.org/officeDocument/2006/relationships/image" Target="../media/image3.png"/></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0.xml"/><Relationship Id="rId1" Type="http://schemas.openxmlformats.org/officeDocument/2006/relationships/image" Target="../media/image3.png"/></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1.xml"/><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65.xml"/><Relationship Id="rId3" Type="http://schemas.openxmlformats.org/officeDocument/2006/relationships/image" Target="NULL" TargetMode="External"/><Relationship Id="rId2" Type="http://schemas.openxmlformats.org/officeDocument/2006/relationships/image" Target="../media/image4.png"/><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6.xml"/><Relationship Id="rId1"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7.xml"/><Relationship Id="rId1"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8.xml"/><Relationship Id="rId1"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9.xml"/><Relationship Id="rId1"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文本框 4"/>
          <p:cNvSpPr txBox="1"/>
          <p:nvPr/>
        </p:nvSpPr>
        <p:spPr>
          <a:xfrm>
            <a:off x="3064510" y="5417185"/>
            <a:ext cx="6063615" cy="645160"/>
          </a:xfrm>
          <a:prstGeom prst="rect">
            <a:avLst/>
          </a:prstGeom>
          <a:noFill/>
        </p:spPr>
        <p:txBody>
          <a:bodyPr wrap="square" rtlCol="0">
            <a:spAutoFit/>
          </a:bodyPr>
          <a:p>
            <a:pPr indent="0" algn="ctr" fontAlgn="auto">
              <a:lnSpc>
                <a:spcPct val="150000"/>
              </a:lnSpc>
            </a:pPr>
            <a:r>
              <a:rPr lang="zh-CN" altLang="en-US" sz="2400" b="1">
                <a:solidFill>
                  <a:schemeClr val="bg1"/>
                </a:solidFill>
                <a:latin typeface="黑体" panose="02010609060101010101" charset="-122"/>
                <a:ea typeface="黑体" panose="02010609060101010101" charset="-122"/>
                <a:cs typeface="黑体" panose="02010609060101010101" charset="-122"/>
              </a:rPr>
              <a:t>高中政治</a:t>
            </a:r>
            <a:r>
              <a:rPr lang="en-US" altLang="zh-CN" sz="2400" b="1">
                <a:solidFill>
                  <a:schemeClr val="bg1"/>
                </a:solidFill>
                <a:latin typeface="黑体" panose="02010609060101010101" charset="-122"/>
                <a:ea typeface="黑体" panose="02010609060101010101" charset="-122"/>
                <a:cs typeface="黑体" panose="02010609060101010101" charset="-122"/>
              </a:rPr>
              <a:t> </a:t>
            </a:r>
            <a:r>
              <a:rPr lang="zh-CN" altLang="en-US" sz="2400" b="1">
                <a:solidFill>
                  <a:schemeClr val="bg1"/>
                </a:solidFill>
                <a:latin typeface="黑体" panose="02010609060101010101" charset="-122"/>
                <a:ea typeface="黑体" panose="02010609060101010101" charset="-122"/>
                <a:cs typeface="黑体" panose="02010609060101010101" charset="-122"/>
              </a:rPr>
              <a:t>必修</a:t>
            </a:r>
            <a:r>
              <a:rPr lang="en-US" altLang="zh-CN" sz="2400" b="1">
                <a:solidFill>
                  <a:schemeClr val="bg1"/>
                </a:solidFill>
                <a:latin typeface="黑体" panose="02010609060101010101" charset="-122"/>
                <a:ea typeface="黑体" panose="02010609060101010101" charset="-122"/>
                <a:cs typeface="黑体" panose="02010609060101010101" charset="-122"/>
              </a:rPr>
              <a:t>3</a:t>
            </a:r>
            <a:r>
              <a:rPr lang="en-US" altLang="zh-CN" sz="2400" b="1">
                <a:solidFill>
                  <a:schemeClr val="bg1"/>
                </a:solidFill>
                <a:latin typeface="黑体" panose="02010609060101010101" charset="-122"/>
                <a:ea typeface="黑体" panose="02010609060101010101" charset="-122"/>
                <a:cs typeface="黑体" panose="02010609060101010101" charset="-122"/>
              </a:rPr>
              <a:t> </a:t>
            </a:r>
            <a:r>
              <a:rPr lang="zh-CN" altLang="en-US" sz="2400" b="1">
                <a:solidFill>
                  <a:schemeClr val="bg1"/>
                </a:solidFill>
                <a:latin typeface="黑体" panose="02010609060101010101" charset="-122"/>
                <a:ea typeface="黑体" panose="02010609060101010101" charset="-122"/>
                <a:cs typeface="黑体" panose="02010609060101010101" charset="-122"/>
              </a:rPr>
              <a:t>政治</a:t>
            </a:r>
            <a:r>
              <a:rPr lang="zh-CN" altLang="en-US" sz="2400" b="1">
                <a:solidFill>
                  <a:schemeClr val="bg1"/>
                </a:solidFill>
                <a:latin typeface="黑体" panose="02010609060101010101" charset="-122"/>
                <a:ea typeface="黑体" panose="02010609060101010101" charset="-122"/>
                <a:cs typeface="黑体" panose="02010609060101010101" charset="-122"/>
              </a:rPr>
              <a:t>与法治</a:t>
            </a:r>
            <a:endParaRPr lang="zh-CN" altLang="en-US" sz="2400" b="1">
              <a:solidFill>
                <a:schemeClr val="bg1"/>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04b7ee623.fixed?pid=3712956c5&amp;color=195,214,0&amp;vtp=1&amp;bbb=1"/>
          <p:cNvSpPr/>
          <p:nvPr/>
        </p:nvSpPr>
        <p:spPr>
          <a:xfrm>
            <a:off x="1061720" y="1868805"/>
            <a:ext cx="10266045" cy="1207135"/>
          </a:xfrm>
          <a:prstGeom prst="rect">
            <a:avLst/>
          </a:prstGeom>
          <a:noFill/>
        </p:spPr>
        <p:txBody>
          <a:bodyPr wrap="none" lIns="0" tIns="0" rIns="0" bIns="0" rtlCol="0" anchor="ctr"/>
          <a:lstStyle/>
          <a:p>
            <a:pPr algn="ctr" latinLnBrk="1">
              <a:lnSpc>
                <a:spcPts val="5400"/>
              </a:lnSpc>
            </a:pP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第二框</a:t>
            </a: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r>
              <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rPr>
              <a:t> </a:t>
            </a:r>
            <a:endPar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中国共产党领导人民站起来、富起来、强起来</a:t>
            </a: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
        <p:nvSpPr>
          <p:cNvPr id="3" name="C_2_BD#3712956c5.fixed?pid=bb9bf6be7&amp;color=255,255,255&amp;vtp=1&amp;bbb=1"/>
          <p:cNvSpPr/>
          <p:nvPr/>
        </p:nvSpPr>
        <p:spPr>
          <a:xfrm>
            <a:off x="3175" y="3859530"/>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FFFFFF"/>
                </a:solidFill>
                <a:latin typeface="微软雅黑" panose="020B0503020204020204" charset="-122"/>
                <a:ea typeface="微软雅黑" panose="020B0503020204020204" charset="-122"/>
                <a:cs typeface="微软雅黑" panose="020B0503020204020204" pitchFamily="34" charset="-120"/>
              </a:rPr>
              <a:t>对点上分</a:t>
            </a:r>
            <a:endParaRPr lang="zh-CN" sz="3200" b="1" i="0" dirty="0">
              <a:solidFill>
                <a:srgbClr val="FFFFFF"/>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612265"/>
            <a:ext cx="10659745" cy="43516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吉林省实验中学</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中国共产党自成立起带领中国人民先后进行了新民主主义革命、社会主义革命和社会主义建设，取得了辉煌成就。以下有关新民主主义革命、社会主义革命、社会主义建设时期的历史事件及其意义对应正确的是</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　　</a:t>
            </a:r>
            <a:r>
              <a:rPr lang="en-US" altLang="zh-CN">
                <a:latin typeface="黑体" panose="02010609060101010101" charset="-122"/>
                <a:ea typeface="黑体" panose="02010609060101010101" charset="-122"/>
              </a:rPr>
              <a:t>)</a:t>
            </a:r>
            <a:endParaRPr lang="en-US" altLang="zh-CN">
              <a:latin typeface="黑体" panose="02010609060101010101" charset="-122"/>
              <a:ea typeface="黑体" panose="02010609060101010101" charset="-122"/>
            </a:endParaRPr>
          </a:p>
          <a:p>
            <a:pPr indent="0" algn="just" fontAlgn="auto">
              <a:lnSpc>
                <a:spcPct val="140000"/>
              </a:lnSpc>
            </a:pPr>
            <a:endParaRPr lang="en-US" altLang="zh-CN">
              <a:latin typeface="黑体" panose="02010609060101010101" charset="-122"/>
              <a:ea typeface="黑体" panose="02010609060101010101" charset="-122"/>
            </a:endParaRPr>
          </a:p>
          <a:p>
            <a:pPr indent="0" algn="just" fontAlgn="auto">
              <a:lnSpc>
                <a:spcPct val="140000"/>
              </a:lnSpc>
            </a:pPr>
            <a:endParaRPr lang="en-US" altLang="zh-CN">
              <a:latin typeface="黑体" panose="02010609060101010101" charset="-122"/>
              <a:ea typeface="黑体" panose="02010609060101010101" charset="-122"/>
            </a:endParaRPr>
          </a:p>
          <a:p>
            <a:pPr indent="0" algn="just" fontAlgn="auto">
              <a:lnSpc>
                <a:spcPct val="140000"/>
              </a:lnSpc>
            </a:pPr>
            <a:endParaRPr lang="en-US" altLang="zh-CN">
              <a:latin typeface="黑体" panose="02010609060101010101" charset="-122"/>
              <a:ea typeface="黑体" panose="02010609060101010101" charset="-122"/>
            </a:endParaRPr>
          </a:p>
          <a:p>
            <a:pPr indent="0" algn="just" fontAlgn="auto">
              <a:lnSpc>
                <a:spcPct val="140000"/>
              </a:lnSpc>
            </a:pPr>
            <a:endParaRPr lang="en-US" altLang="zh-CN">
              <a:latin typeface="黑体" panose="02010609060101010101" charset="-122"/>
              <a:ea typeface="黑体" panose="02010609060101010101" charset="-122"/>
            </a:endParaRPr>
          </a:p>
          <a:p>
            <a:pPr indent="0" algn="just" fontAlgn="auto">
              <a:lnSpc>
                <a:spcPct val="140000"/>
              </a:lnSpc>
            </a:pPr>
            <a:endParaRPr lang="en-US" altLang="zh-CN">
              <a:latin typeface="黑体" panose="02010609060101010101" charset="-122"/>
              <a:ea typeface="黑体" panose="02010609060101010101" charset="-122"/>
            </a:endParaRPr>
          </a:p>
          <a:p>
            <a:pPr indent="0" algn="just" fontAlgn="auto">
              <a:lnSpc>
                <a:spcPct val="140000"/>
              </a:lnSpc>
            </a:pPr>
            <a:endParaRPr lang="en-US" altLang="zh-CN">
              <a:latin typeface="黑体" panose="02010609060101010101" charset="-122"/>
              <a:ea typeface="黑体" panose="02010609060101010101" charset="-122"/>
            </a:endParaRPr>
          </a:p>
          <a:p>
            <a:pPr indent="0" algn="just" fontAlgn="auto">
              <a:lnSpc>
                <a:spcPct val="140000"/>
              </a:lnSpc>
            </a:pPr>
            <a:endParaRPr lang="en-US" altLang="zh-CN">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 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4745990" y="235839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974725" y="1213485"/>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上分点</a:t>
            </a:r>
            <a:r>
              <a:rPr lang="en-US" altLang="zh-CN" sz="2000" b="1">
                <a:latin typeface="黑体" panose="02010609060101010101" charset="-122"/>
                <a:ea typeface="黑体" panose="02010609060101010101" charset="-122"/>
                <a:cs typeface="黑体" panose="02010609060101010101" charset="-122"/>
              </a:rPr>
              <a:t>1  </a:t>
            </a:r>
            <a:r>
              <a:rPr lang="zh-CN" altLang="en-US" sz="2000" b="1">
                <a:latin typeface="黑体" panose="02010609060101010101" charset="-122"/>
                <a:ea typeface="黑体" panose="02010609060101010101" charset="-122"/>
                <a:cs typeface="黑体" panose="02010609060101010101" charset="-122"/>
              </a:rPr>
              <a:t>建立新中国　中国人民站起来</a:t>
            </a:r>
            <a:endParaRPr lang="zh-CN" altLang="en-US" sz="2000" b="1">
              <a:latin typeface="黑体" panose="02010609060101010101" charset="-122"/>
              <a:ea typeface="黑体" panose="02010609060101010101" charset="-122"/>
              <a:cs typeface="黑体" panose="02010609060101010101" charset="-122"/>
            </a:endParaRPr>
          </a:p>
        </p:txBody>
      </p:sp>
      <p:graphicFrame>
        <p:nvGraphicFramePr>
          <p:cNvPr id="5" name="表格 4"/>
          <p:cNvGraphicFramePr/>
          <p:nvPr/>
        </p:nvGraphicFramePr>
        <p:xfrm>
          <a:off x="2221865" y="2865120"/>
          <a:ext cx="7748270" cy="2517140"/>
        </p:xfrm>
        <a:graphic>
          <a:graphicData uri="http://schemas.openxmlformats.org/drawingml/2006/table">
            <a:tbl>
              <a:tblPr/>
              <a:tblGrid>
                <a:gridCol w="1825625"/>
                <a:gridCol w="2961640"/>
                <a:gridCol w="2961005"/>
              </a:tblGrid>
              <a:tr h="279400">
                <a:tc>
                  <a:txBody>
                    <a:bodyPr/>
                    <a:p>
                      <a:pPr marL="0" indent="0" algn="ctr">
                        <a:spcBef>
                          <a:spcPct val="0"/>
                        </a:spcBef>
                        <a:spcAft>
                          <a:spcPct val="0"/>
                        </a:spcAft>
                      </a:pPr>
                      <a:r>
                        <a:rPr lang="zh-CN" sz="1400">
                          <a:latin typeface="黑体" panose="02010609060101010101" charset="-122"/>
                          <a:ea typeface="黑体" panose="02010609060101010101" charset="-122"/>
                        </a:rPr>
                        <a:t>序号</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黑体" panose="02010609060101010101" charset="-122"/>
                          <a:ea typeface="黑体" panose="02010609060101010101" charset="-122"/>
                        </a:rPr>
                        <a:t>历史事件</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黑体" panose="02010609060101010101" charset="-122"/>
                          <a:ea typeface="黑体" panose="02010609060101010101" charset="-122"/>
                        </a:rPr>
                        <a:t>意义</a:t>
                      </a:r>
                      <a:endParaRPr lang="zh-CN" sz="14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559435">
                <a:tc>
                  <a:txBody>
                    <a:bodyPr/>
                    <a:p>
                      <a:pPr marL="0" indent="0" algn="ctr">
                        <a:spcBef>
                          <a:spcPct val="0"/>
                        </a:spcBef>
                        <a:spcAft>
                          <a:spcPct val="0"/>
                        </a:spcAft>
                      </a:pPr>
                      <a:r>
                        <a:rPr lang="en-US" altLang="zh-CN" sz="1400">
                          <a:latin typeface="宋体" panose="02010600030101010101" pitchFamily="2" charset="-122"/>
                          <a:ea typeface="宋体" panose="02010600030101010101" pitchFamily="2" charset="-122"/>
                        </a:rPr>
                        <a:t>①</a:t>
                      </a:r>
                      <a:endParaRPr lang="en-US" alt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en-US" altLang="zh-CN" sz="1400">
                          <a:latin typeface="Times New Roman" panose="02020603050405020304"/>
                          <a:ea typeface="宋体" panose="02010600030101010101" pitchFamily="2" charset="-122"/>
                        </a:rPr>
                        <a:t>1921</a:t>
                      </a:r>
                      <a:r>
                        <a:rPr lang="zh-CN" sz="1400">
                          <a:latin typeface="宋体" panose="02010600030101010101" pitchFamily="2" charset="-122"/>
                          <a:ea typeface="宋体" panose="02010600030101010101" pitchFamily="2" charset="-122"/>
                        </a:rPr>
                        <a:t>年，中国共产党诞生</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实现了中华民族从</a:t>
                      </a:r>
                      <a:r>
                        <a:rPr lang="zh-CN" altLang="en-US"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东亚病夫</a:t>
                      </a:r>
                      <a:r>
                        <a:rPr lang="zh-CN" altLang="en-US" sz="1400">
                          <a:latin typeface="宋体" panose="02010600030101010101" pitchFamily="2" charset="-122"/>
                          <a:ea typeface="宋体" panose="02010600030101010101" pitchFamily="2" charset="-122"/>
                        </a:rPr>
                        <a:t>”</a:t>
                      </a:r>
                      <a:r>
                        <a:rPr lang="zh-CN" sz="1400">
                          <a:latin typeface="宋体" panose="02010600030101010101" pitchFamily="2" charset="-122"/>
                          <a:ea typeface="宋体" panose="02010600030101010101" pitchFamily="2" charset="-122"/>
                        </a:rPr>
                        <a:t>到站起来的伟大飞跃</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560070">
                <a:tc>
                  <a:txBody>
                    <a:bodyPr/>
                    <a:p>
                      <a:pPr marL="0" indent="0" algn="ctr">
                        <a:spcBef>
                          <a:spcPct val="0"/>
                        </a:spcBef>
                        <a:spcAft>
                          <a:spcPct val="0"/>
                        </a:spcAft>
                      </a:pPr>
                      <a:r>
                        <a:rPr lang="en-US" altLang="zh-CN" sz="1400">
                          <a:latin typeface="宋体" panose="02010600030101010101" pitchFamily="2" charset="-122"/>
                          <a:ea typeface="宋体" panose="02010600030101010101" pitchFamily="2" charset="-122"/>
                        </a:rPr>
                        <a:t>②</a:t>
                      </a:r>
                      <a:endParaRPr lang="en-US" alt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en-US" altLang="zh-CN" sz="1400">
                          <a:latin typeface="Times New Roman" panose="02020603050405020304"/>
                          <a:ea typeface="宋体" panose="02010600030101010101" pitchFamily="2" charset="-122"/>
                        </a:rPr>
                        <a:t>1949</a:t>
                      </a:r>
                      <a:r>
                        <a:rPr lang="zh-CN" sz="1400">
                          <a:latin typeface="宋体" panose="02010600030101010101" pitchFamily="2" charset="-122"/>
                          <a:ea typeface="宋体" panose="02010600030101010101" pitchFamily="2" charset="-122"/>
                        </a:rPr>
                        <a:t>年，中华人民共和国成立</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彻底结束了旧中国半殖民地半封建社会的历史</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558800">
                <a:tc>
                  <a:txBody>
                    <a:bodyPr/>
                    <a:p>
                      <a:pPr marL="0" indent="0" algn="ctr">
                        <a:spcBef>
                          <a:spcPct val="0"/>
                        </a:spcBef>
                        <a:spcAft>
                          <a:spcPct val="0"/>
                        </a:spcAft>
                      </a:pPr>
                      <a:r>
                        <a:rPr lang="en-US" altLang="zh-CN" sz="1400">
                          <a:latin typeface="宋体" panose="02010600030101010101" pitchFamily="2" charset="-122"/>
                          <a:ea typeface="宋体" panose="02010600030101010101" pitchFamily="2" charset="-122"/>
                        </a:rPr>
                        <a:t>③</a:t>
                      </a:r>
                      <a:endParaRPr lang="en-US" alt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en-US" altLang="zh-CN" sz="1400">
                          <a:latin typeface="Times New Roman" panose="02020603050405020304"/>
                          <a:ea typeface="宋体" panose="02010600030101010101" pitchFamily="2" charset="-122"/>
                        </a:rPr>
                        <a:t>1956</a:t>
                      </a:r>
                      <a:r>
                        <a:rPr lang="zh-CN" sz="1400">
                          <a:latin typeface="宋体" panose="02010600030101010101" pitchFamily="2" charset="-122"/>
                          <a:ea typeface="宋体" panose="02010600030101010101" pitchFamily="2" charset="-122"/>
                        </a:rPr>
                        <a:t>年底，</a:t>
                      </a:r>
                      <a:r>
                        <a:rPr lang="zh-CN" sz="1400">
                          <a:latin typeface="Times New Roman" panose="02020603050405020304"/>
                          <a:ea typeface="宋体" panose="02010600030101010101" pitchFamily="2" charset="-122"/>
                        </a:rPr>
                        <a:t>社会主义改造基本完成</a:t>
                      </a:r>
                      <a:endParaRPr lang="zh-CN" sz="1400">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实现了中华民族有史以来最为广泛而深刻的社会变革</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559435">
                <a:tc>
                  <a:txBody>
                    <a:bodyPr/>
                    <a:p>
                      <a:pPr marL="0" indent="0" algn="ctr">
                        <a:spcBef>
                          <a:spcPct val="0"/>
                        </a:spcBef>
                        <a:spcAft>
                          <a:spcPct val="0"/>
                        </a:spcAft>
                      </a:pPr>
                      <a:r>
                        <a:rPr lang="en-US" altLang="zh-CN" sz="1400">
                          <a:latin typeface="宋体" panose="02010600030101010101" pitchFamily="2" charset="-122"/>
                          <a:ea typeface="宋体" panose="02010600030101010101" pitchFamily="2" charset="-122"/>
                        </a:rPr>
                        <a:t>④</a:t>
                      </a:r>
                      <a:endParaRPr lang="en-US" alt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en-US" altLang="zh-CN" sz="1400">
                          <a:latin typeface="Times New Roman" panose="02020603050405020304"/>
                          <a:ea typeface="宋体" panose="02010600030101010101" pitchFamily="2" charset="-122"/>
                        </a:rPr>
                        <a:t>1956</a:t>
                      </a:r>
                      <a:r>
                        <a:rPr lang="zh-CN" sz="1400">
                          <a:latin typeface="宋体" panose="02010600030101010101" pitchFamily="2" charset="-122"/>
                          <a:ea typeface="宋体" panose="02010600030101010101" pitchFamily="2" charset="-122"/>
                        </a:rPr>
                        <a:t>年，中共八大召开</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400">
                          <a:latin typeface="宋体" panose="02010600030101010101" pitchFamily="2" charset="-122"/>
                          <a:ea typeface="宋体" panose="02010600030101010101" pitchFamily="2" charset="-122"/>
                        </a:rPr>
                        <a:t>将毛泽东思想确立为党的指导思想</a:t>
                      </a:r>
                      <a:endParaRPr lang="zh-CN" sz="14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544320" y="1856740"/>
            <a:ext cx="9129395" cy="2416175"/>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【解析】本题考查建立新中国、中国人民站起来。新民主主义革命的胜利、中华人民共和国的诞生、社会主义制度的确立和社会主义建设的全面展开，实现了中华民族从</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东亚病夫</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到站起来的伟大飞跃，</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错误；</a:t>
            </a:r>
            <a:r>
              <a:rPr lang="en-US" altLang="zh-CN">
                <a:latin typeface="黑体" panose="02010609060101010101" charset="-122"/>
                <a:ea typeface="黑体" panose="02010609060101010101" charset="-122"/>
                <a:cs typeface="黑体" panose="02010609060101010101" charset="-122"/>
              </a:rPr>
              <a:t>1949</a:t>
            </a:r>
            <a:r>
              <a:rPr lang="zh-CN" altLang="en-US">
                <a:latin typeface="黑体" panose="02010609060101010101" charset="-122"/>
                <a:ea typeface="黑体" panose="02010609060101010101" charset="-122"/>
                <a:cs typeface="黑体" panose="02010609060101010101" charset="-122"/>
              </a:rPr>
              <a:t>年，中华人民共和国成立标志着新民主主义革命的胜利，彻底结束了旧中国半殖民地半封建社会的历史，</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正确；</a:t>
            </a:r>
            <a:r>
              <a:rPr lang="en-US" altLang="zh-CN">
                <a:latin typeface="黑体" panose="02010609060101010101" charset="-122"/>
                <a:ea typeface="黑体" panose="02010609060101010101" charset="-122"/>
                <a:cs typeface="黑体" panose="02010609060101010101" charset="-122"/>
              </a:rPr>
              <a:t>1956</a:t>
            </a:r>
            <a:r>
              <a:rPr lang="zh-CN" altLang="en-US">
                <a:latin typeface="黑体" panose="02010609060101010101" charset="-122"/>
                <a:ea typeface="黑体" panose="02010609060101010101" charset="-122"/>
                <a:cs typeface="黑体" panose="02010609060101010101" charset="-122"/>
              </a:rPr>
              <a:t>年底，我国社会主义改造基本完成，社会主义制度在我国确立，实现了中华民族有史以来最为广泛而深刻的社会变革，这是一个伟大的历史性胜利，</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正确；</a:t>
            </a:r>
            <a:r>
              <a:rPr lang="en-US" altLang="zh-CN">
                <a:latin typeface="黑体" panose="02010609060101010101" charset="-122"/>
                <a:ea typeface="黑体" panose="02010609060101010101" charset="-122"/>
                <a:cs typeface="黑体" panose="02010609060101010101" charset="-122"/>
              </a:rPr>
              <a:t>1945</a:t>
            </a:r>
            <a:r>
              <a:rPr lang="zh-CN" altLang="en-US">
                <a:latin typeface="黑体" panose="02010609060101010101" charset="-122"/>
                <a:ea typeface="黑体" panose="02010609060101010101" charset="-122"/>
                <a:cs typeface="黑体" panose="02010609060101010101" charset="-122"/>
              </a:rPr>
              <a:t>年中共七大将毛泽东思想确立为党的指导思想，</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错误。</a:t>
            </a:r>
            <a:r>
              <a:rPr lang="zh-CN" altLang="en-US">
                <a:latin typeface="黑体" panose="02010609060101010101" charset="-122"/>
                <a:ea typeface="黑体" panose="02010609060101010101" charset="-122"/>
                <a:cs typeface="黑体" panose="02010609060101010101" charset="-122"/>
              </a:rPr>
              <a:t>　</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61226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江苏省泰州中学</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高一期末</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对于中国的改革，有人如此总结：改革开放的成就</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梅花扑鼻香</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；改革开放的过程</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大胆去尝试</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；改革开放的现状</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黄金无足色</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；改革开放的未来</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仍须傲霜雪</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。对此下列解读正确的有</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　　</a:t>
            </a:r>
            <a:r>
              <a:rPr lang="en-US" altLang="zh-CN">
                <a:latin typeface="黑体" panose="02010609060101010101" charset="-122"/>
                <a:ea typeface="黑体" panose="02010609060101010101" charset="-122"/>
              </a:rPr>
              <a:t>)</a:t>
            </a:r>
            <a:endParaRPr lang="en-US" altLang="zh-CN">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梅花扑鼻香</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改革从根本上改变了中国的面貌和发展方向</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大胆去尝试</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要破除僵化教条的思想观念，解放思想，推进改革创新</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黄金无足色</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要看到改革带来的巨大成就，同时不能忽视亟须正视的问题</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仍须傲霜雪</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要绕过深刻转型中积累的问题，寻求改革的捷径</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3234055" y="237236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716145"/>
            <a:ext cx="10778490" cy="141986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【解析】本题考查改革开放。改革开放极大改变了中国的面貌，中华人民共和国的成立从根本上改变了中国社会的发展方向，</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错误；</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大胆去尝试</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反映了改革应该勇于创新，要破除僵化教条的思想观念，</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正确；</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黄金无足色</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指的是要全面看待改革的成就和问题，要看到改革带来的巨大成就，同时不能忽视亟须正视的问题，</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正确；改革应该直面问题解决问题，而不能绕过问题寻求捷径，</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错误。</a:t>
            </a:r>
            <a:endParaRPr lang="zh-CN" altLang="en-US">
              <a:latin typeface="黑体" panose="02010609060101010101" charset="-122"/>
              <a:ea typeface="黑体" panose="02010609060101010101" charset="-122"/>
              <a:cs typeface="黑体" panose="02010609060101010101" charset="-122"/>
            </a:endParaRPr>
          </a:p>
        </p:txBody>
      </p:sp>
      <p:sp>
        <p:nvSpPr>
          <p:cNvPr id="7" name="文本框 6"/>
          <p:cNvSpPr txBox="1"/>
          <p:nvPr/>
        </p:nvSpPr>
        <p:spPr>
          <a:xfrm>
            <a:off x="974725" y="1213485"/>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上分点</a:t>
            </a:r>
            <a:r>
              <a:rPr lang="en-US" altLang="zh-CN" sz="2000" b="1">
                <a:latin typeface="黑体" panose="02010609060101010101" charset="-122"/>
                <a:ea typeface="黑体" panose="02010609060101010101" charset="-122"/>
                <a:cs typeface="黑体" panose="02010609060101010101" charset="-122"/>
              </a:rPr>
              <a:t>2  </a:t>
            </a:r>
            <a:r>
              <a:rPr lang="zh-CN" altLang="en-US" sz="2000" b="1">
                <a:latin typeface="黑体" panose="02010609060101010101" charset="-122"/>
                <a:ea typeface="黑体" panose="02010609060101010101" charset="-122"/>
                <a:cs typeface="黑体" panose="02010609060101010101" charset="-122"/>
              </a:rPr>
              <a:t>实行改革开放　走向民富国强</a:t>
            </a:r>
            <a:endParaRPr lang="zh-CN" altLang="en-US" sz="2000" b="1">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6290" y="1409065"/>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安徽蚌埠</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高一月考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从党的十八大到党的二十大的十年，我们经历了对党和人民事业具有重大现实意义和深远历史意义的三件大事：一是迎来中国共产党成立一百周年，二是中国特色社会主义进入新时代，三是完成脱贫攻坚、全面建成小康社会的历史任务，实现第一个百年奋斗目标。下列大事与其意义对应正确的是</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　　</a:t>
            </a:r>
            <a:r>
              <a:rPr lang="en-US" altLang="zh-CN">
                <a:latin typeface="黑体" panose="02010609060101010101" charset="-122"/>
                <a:ea typeface="黑体" panose="02010609060101010101" charset="-122"/>
              </a:rPr>
              <a:t>)</a:t>
            </a:r>
            <a:endParaRPr lang="en-US" altLang="zh-CN">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迎来中国共产党成立一百周年</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印证了党作为百年执政党、彪炳史册</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中国特色社会主义进入新时代</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开启了发展新的历史方位</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完成了脱贫攻坚的历史任务</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实现了国家治理体系和治理能力现代化</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完成全面建成小康社会任务</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实现了第一个百年奋斗目标、解决绝对贫困</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2548890" y="254254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974725" y="1106805"/>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上分点</a:t>
            </a:r>
            <a:r>
              <a:rPr lang="en-US" altLang="zh-CN" sz="2000" b="1">
                <a:latin typeface="黑体" panose="02010609060101010101" charset="-122"/>
                <a:ea typeface="黑体" panose="02010609060101010101" charset="-122"/>
                <a:cs typeface="黑体" panose="02010609060101010101" charset="-122"/>
              </a:rPr>
              <a:t>3  </a:t>
            </a:r>
            <a:r>
              <a:rPr lang="zh-CN" altLang="en-US" sz="2000" b="1">
                <a:latin typeface="黑体" panose="02010609060101010101" charset="-122"/>
                <a:ea typeface="黑体" panose="02010609060101010101" charset="-122"/>
                <a:cs typeface="黑体" panose="02010609060101010101" charset="-122"/>
              </a:rPr>
              <a:t>进入新时代　踏上新征程</a:t>
            </a:r>
            <a:endParaRPr lang="zh-CN" altLang="en-US" sz="2000" b="1">
              <a:latin typeface="黑体" panose="02010609060101010101" charset="-122"/>
              <a:ea typeface="黑体" panose="02010609060101010101" charset="-122"/>
              <a:cs typeface="黑体" panose="02010609060101010101" charset="-122"/>
            </a:endParaRPr>
          </a:p>
        </p:txBody>
      </p:sp>
      <p:sp>
        <p:nvSpPr>
          <p:cNvPr id="5" name="文本框 4"/>
          <p:cNvSpPr txBox="1"/>
          <p:nvPr/>
        </p:nvSpPr>
        <p:spPr>
          <a:xfrm>
            <a:off x="796290" y="4918075"/>
            <a:ext cx="10723880" cy="127127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a:t>
            </a:r>
            <a:r>
              <a:rPr lang="zh-CN" altLang="en-US" sz="1600">
                <a:latin typeface="黑体" panose="02010609060101010101" charset="-122"/>
                <a:ea typeface="黑体" panose="02010609060101010101" charset="-122"/>
                <a:cs typeface="黑体" panose="02010609060101010101" charset="-122"/>
                <a:sym typeface="+mn-ea"/>
              </a:rPr>
              <a:t>本题考查进入新时代、踏上新征程。中华人民共和国成立以后，中国共产党才成为执政党，</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错误；党的十八大以来，中国特色社会主义进入新时代，这是我国发展新的历史方位，</a:t>
            </a:r>
            <a:r>
              <a:rPr lang="en-US" altLang="en-US" sz="1600">
                <a:latin typeface="黑体" panose="02010609060101010101" charset="-122"/>
                <a:ea typeface="黑体" panose="02010609060101010101" charset="-122"/>
                <a:cs typeface="黑体" panose="02010609060101010101" charset="-122"/>
                <a:sym typeface="+mn-ea"/>
              </a:rPr>
              <a:t>②</a:t>
            </a:r>
            <a:r>
              <a:rPr lang="zh-CN" altLang="en-US" sz="1600">
                <a:latin typeface="黑体" panose="02010609060101010101" charset="-122"/>
                <a:ea typeface="黑体" panose="02010609060101010101" charset="-122"/>
                <a:cs typeface="黑体" panose="02010609060101010101" charset="-122"/>
                <a:sym typeface="+mn-ea"/>
              </a:rPr>
              <a:t>符合题意；我国目前尚未实现国家治理体系和治理能力现代化的目标，</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错误；我国完成全面建成小康社会的历史任务，解决了绝对贫困，实现了第一个百年奋斗目标，</a:t>
            </a:r>
            <a:r>
              <a:rPr lang="en-US" altLang="en-US" sz="1600">
                <a:latin typeface="黑体" panose="02010609060101010101" charset="-122"/>
                <a:ea typeface="黑体" panose="02010609060101010101" charset="-122"/>
                <a:cs typeface="黑体" panose="02010609060101010101" charset="-122"/>
                <a:sym typeface="+mn-ea"/>
              </a:rPr>
              <a:t>④</a:t>
            </a:r>
            <a:r>
              <a:rPr lang="zh-CN" altLang="en-US" sz="1600">
                <a:latin typeface="黑体" panose="02010609060101010101" charset="-122"/>
                <a:ea typeface="黑体" panose="02010609060101010101" charset="-122"/>
                <a:cs typeface="黑体" panose="02010609060101010101" charset="-122"/>
                <a:sym typeface="+mn-ea"/>
              </a:rPr>
              <a:t>符合题意。</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63015"/>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4.[</a:t>
            </a:r>
            <a:r>
              <a:rPr lang="zh-CN" altLang="en-US">
                <a:latin typeface="仿宋" panose="02010609060101010101" charset="-122"/>
                <a:ea typeface="仿宋" panose="02010609060101010101" charset="-122"/>
                <a:cs typeface="仿宋" panose="02010609060101010101" charset="-122"/>
              </a:rPr>
              <a:t>河北雄安十校</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年是</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十四五</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收官之年，各大重点工程正稳步推进。</a:t>
            </a:r>
            <a:r>
              <a:rPr lang="en-US" altLang="zh-CN">
                <a:latin typeface="黑体" panose="02010609060101010101" charset="-122"/>
                <a:ea typeface="黑体" panose="02010609060101010101" charset="-122"/>
              </a:rPr>
              <a:t>6</a:t>
            </a:r>
            <a:r>
              <a:rPr lang="zh-CN" altLang="en-US">
                <a:latin typeface="黑体" panose="02010609060101010101" charset="-122"/>
                <a:ea typeface="黑体" panose="02010609060101010101" charset="-122"/>
              </a:rPr>
              <a:t>月，沈阳至长白山高速铁路启动联调联试；在广东，</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深圳平湖南综合物流枢纽项目</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二期工程钢结构主体完工，项目建成后，这里将成为亚洲单体规模最大的</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公、铁、海</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多式联运中心；在山东，临沂蒙河双堠水库正在加紧施工，目前建设进度过半</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我国各地多项重点工程稳步推进</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　　</a:t>
            </a:r>
            <a:r>
              <a:rPr lang="en-US" altLang="zh-CN">
                <a:latin typeface="黑体" panose="02010609060101010101" charset="-122"/>
                <a:ea typeface="黑体" panose="02010609060101010101" charset="-122"/>
              </a:rPr>
              <a:t>)</a:t>
            </a:r>
            <a:endParaRPr lang="en-US" altLang="zh-CN">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标志着我国已经基本建立起独立的、比较完整的工业体系和国民经济体系</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彰显了中国特色社会主义新时代的伟大成就，有利于推动现代化强国建设</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证明了中国式现代化不断推进，科学社会主义在当代中国焕发出强大生机活力</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为实现中华民族伟大复兴提供了更为完善的制度保证、更为坚实的物质基础</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8217535" y="238188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544320" y="1856740"/>
            <a:ext cx="9129395" cy="274828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a:t>
            </a:r>
            <a:r>
              <a:rPr lang="zh-CN" altLang="en-US">
                <a:latin typeface="黑体" panose="02010609060101010101" charset="-122"/>
                <a:ea typeface="黑体" panose="02010609060101010101" charset="-122"/>
                <a:cs typeface="黑体" panose="02010609060101010101" charset="-122"/>
                <a:sym typeface="+mn-ea"/>
              </a:rPr>
              <a:t>本题考查进入新时代、踏上新征程。在社会主义建设的初步实践中，我国基本建立起独立的、比较完整的工业体系和国民经济体系，</a:t>
            </a:r>
            <a:r>
              <a:rPr lang="en-US" altLang="en-US">
                <a:latin typeface="黑体" panose="02010609060101010101" charset="-122"/>
                <a:ea typeface="黑体" panose="02010609060101010101" charset="-122"/>
                <a:cs typeface="黑体" panose="02010609060101010101" charset="-122"/>
                <a:sym typeface="+mn-ea"/>
              </a:rPr>
              <a:t>①</a:t>
            </a:r>
            <a:r>
              <a:rPr lang="zh-CN" altLang="en-US">
                <a:latin typeface="黑体" panose="02010609060101010101" charset="-122"/>
                <a:ea typeface="黑体" panose="02010609060101010101" charset="-122"/>
                <a:cs typeface="黑体" panose="02010609060101010101" charset="-122"/>
                <a:sym typeface="+mn-ea"/>
              </a:rPr>
              <a:t>排除。各地多项重点工程稳步推进，是新时代基础设施建设和经济发展的成果，有利于推动现代化强国建设，</a:t>
            </a:r>
            <a:r>
              <a:rPr lang="en-US" altLang="en-US">
                <a:latin typeface="黑体" panose="02010609060101010101" charset="-122"/>
                <a:ea typeface="黑体" panose="02010609060101010101" charset="-122"/>
                <a:cs typeface="黑体" panose="02010609060101010101" charset="-122"/>
                <a:sym typeface="+mn-ea"/>
              </a:rPr>
              <a:t>②</a:t>
            </a:r>
            <a:r>
              <a:rPr lang="zh-CN" altLang="en-US">
                <a:latin typeface="黑体" panose="02010609060101010101" charset="-122"/>
                <a:ea typeface="黑体" panose="02010609060101010101" charset="-122"/>
                <a:cs typeface="黑体" panose="02010609060101010101" charset="-122"/>
                <a:sym typeface="+mn-ea"/>
              </a:rPr>
              <a:t>正确。重点工程推进是中国式现代化在基础设施、民生保障等领域的具体实践，中国式现代化不断推进，体现了科学社会主义在当代中国的成功实践和强大生机活力，</a:t>
            </a:r>
            <a:r>
              <a:rPr lang="en-US" altLang="en-US">
                <a:latin typeface="黑体" panose="02010609060101010101" charset="-122"/>
                <a:ea typeface="黑体" panose="02010609060101010101" charset="-122"/>
                <a:cs typeface="黑体" panose="02010609060101010101" charset="-122"/>
                <a:sym typeface="+mn-ea"/>
              </a:rPr>
              <a:t>③</a:t>
            </a:r>
            <a:r>
              <a:rPr lang="zh-CN" altLang="en-US">
                <a:latin typeface="黑体" panose="02010609060101010101" charset="-122"/>
                <a:ea typeface="黑体" panose="02010609060101010101" charset="-122"/>
                <a:cs typeface="黑体" panose="02010609060101010101" charset="-122"/>
                <a:sym typeface="+mn-ea"/>
              </a:rPr>
              <a:t>正确。新时代中国共产党团结带领中国人民取得的伟大成就，为实现中华民族伟大复兴提供了更为完善的制度保证、更为坚实的物质基础、更为主动的精神力量，且题干强调各地多项重点工程的稳步推进，</a:t>
            </a:r>
            <a:r>
              <a:rPr lang="zh-CN" altLang="en-US">
                <a:latin typeface="黑体" panose="02010609060101010101" charset="-122"/>
                <a:ea typeface="黑体" panose="02010609060101010101" charset="-122"/>
                <a:cs typeface="黑体" panose="02010609060101010101" charset="-122"/>
              </a:rPr>
              <a:t>不涉及提供制度保证，</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排除。</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_2_BD#3712956c5.fixed?pid=bb9bf6be7&amp;color=255,255,255&amp;vtp=1&amp;bbb=1"/>
          <p:cNvSpPr/>
          <p:nvPr/>
        </p:nvSpPr>
        <p:spPr>
          <a:xfrm>
            <a:off x="3175" y="1925955"/>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易错上分</a:t>
            </a:r>
            <a:endPar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1069340" y="1734820"/>
            <a:ext cx="10238105" cy="3511550"/>
          </a:xfrm>
          <a:prstGeom prst="rect">
            <a:avLst/>
          </a:prstGeom>
          <a:noFill/>
        </p:spPr>
        <p:txBody>
          <a:bodyPr wrap="square" rtlCol="0">
            <a:no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浙江部分学校</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长夜难明赤县天，百年魔怪舞翩跹，人民五亿不团圆。</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从鸦片战争开始，中国逐步成为半殖民地半封建社会，外受帝国主义列强的蹂躏，内遭反动统治者的残酷压迫。由此可见（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近代中国社会的主要矛盾决定了近代中国的基本国情是半殖民地半封建社会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②</a:t>
            </a:r>
            <a:r>
              <a:rPr lang="en-US" altLang="zh-CN">
                <a:latin typeface="黑体" panose="02010609060101010101" charset="-122"/>
                <a:ea typeface="黑体" panose="02010609060101010101" charset="-122"/>
              </a:rPr>
              <a:t>1921</a:t>
            </a:r>
            <a:r>
              <a:rPr lang="zh-CN" altLang="en-US">
                <a:latin typeface="黑体" panose="02010609060101010101" charset="-122"/>
                <a:ea typeface="黑体" panose="02010609060101010101" charset="-122"/>
              </a:rPr>
              <a:t>年，中国共产党诞生后，工人阶级成为反帝反封建的新民主主义革命的领导力量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帝国主义和中华民族的矛盾是近代中国社会主要矛盾之一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近代中国人民面临着争取民族独立、人民解放的历史任务</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5" name="文本框 4"/>
          <p:cNvSpPr txBox="1"/>
          <p:nvPr/>
        </p:nvSpPr>
        <p:spPr>
          <a:xfrm>
            <a:off x="1069340" y="1336040"/>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易错点</a:t>
            </a:r>
            <a:r>
              <a:rPr lang="en-US" altLang="zh-CN" sz="2000" b="1">
                <a:latin typeface="黑体" panose="02010609060101010101" charset="-122"/>
                <a:ea typeface="黑体" panose="02010609060101010101" charset="-122"/>
                <a:cs typeface="黑体" panose="02010609060101010101" charset="-122"/>
              </a:rPr>
              <a:t>1  </a:t>
            </a:r>
            <a:r>
              <a:rPr lang="zh-CN" altLang="en-US" sz="2000" b="1">
                <a:latin typeface="黑体" panose="02010609060101010101" charset="-122"/>
                <a:ea typeface="黑体" panose="02010609060101010101" charset="-122"/>
                <a:cs typeface="黑体" panose="02010609060101010101" charset="-122"/>
              </a:rPr>
              <a:t>不能准确把握基本国情和主要矛盾的关系</a:t>
            </a:r>
            <a:endParaRPr lang="zh-CN" altLang="en-US" sz="2000" b="1">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2901950" y="256413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059815" y="1371600"/>
            <a:ext cx="9932670" cy="2306955"/>
          </a:xfrm>
          <a:prstGeom prst="rect">
            <a:avLst/>
          </a:prstGeom>
        </p:spPr>
        <p:txBody>
          <a:bodyPr wrap="square">
            <a:spAutoFit/>
          </a:bodyPr>
          <a:p>
            <a:pPr indent="0" algn="just" defTabSz="266700">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【解析】本题考查近代中国的基本国情和主要矛盾。近代中国的基本国情决定了近代中国社会的主要矛盾，而不是主要矛盾决定基本国情，</a:t>
            </a:r>
            <a:r>
              <a:rPr lang="en-US" altLang="zh-CN">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错误。</a:t>
            </a:r>
            <a:r>
              <a:rPr lang="en-US" altLang="zh-CN">
                <a:latin typeface="黑体" panose="02010609060101010101" charset="-122"/>
                <a:ea typeface="黑体" panose="02010609060101010101" charset="-122"/>
                <a:cs typeface="黑体" panose="02010609060101010101" charset="-122"/>
              </a:rPr>
              <a:t>1919</a:t>
            </a:r>
            <a:r>
              <a:rPr lang="zh-CN" altLang="en-US">
                <a:latin typeface="黑体" panose="02010609060101010101" charset="-122"/>
                <a:ea typeface="黑体" panose="02010609060101010101" charset="-122"/>
                <a:cs typeface="黑体" panose="02010609060101010101" charset="-122"/>
              </a:rPr>
              <a:t>年的五四运动，标志着中国工人阶级开始以独立的姿态登上政治舞台，成为反帝反封建的新民主主义革命的领导力量，</a:t>
            </a:r>
            <a:r>
              <a:rPr lang="en-US" altLang="zh-CN">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错误。由“中国逐步成为半殖民地半封建社会，外受帝国主义列强的蹂躏”可知，帝国主义的侵略给中国带来了巨大灾难，帝国主义和中华民族的矛盾是近代中国社会的主要矛盾之一，</a:t>
            </a:r>
            <a:r>
              <a:rPr lang="en-US" altLang="zh-CN">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正确。由于中国逐步成为半殖民地半封建社会，外受帝国主义列强的蹂躏，内遭反动统治者的残酷压迫，所以近代中国人民面临着争取民族独立、人民解放的历史任务，只有完成这一任务，才能改变被压迫的命运，</a:t>
            </a:r>
            <a:r>
              <a:rPr lang="en-US" altLang="zh-CN">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正确。</a:t>
            </a:r>
            <a:endParaRPr lang="zh-CN" altLang="en-US">
              <a:latin typeface="黑体" panose="02010609060101010101" charset="-122"/>
              <a:ea typeface="黑体" panose="02010609060101010101" charset="-122"/>
              <a:cs typeface="黑体" panose="02010609060101010101" charset="-122"/>
            </a:endParaRPr>
          </a:p>
        </p:txBody>
      </p:sp>
      <p:pic>
        <p:nvPicPr>
          <p:cNvPr id="3" name="图片 -2147482604"/>
          <p:cNvPicPr>
            <a:picLocks noChangeAspect="1"/>
          </p:cNvPicPr>
          <p:nvPr/>
        </p:nvPicPr>
        <p:blipFill>
          <a:blip r:embed="rId2"/>
          <a:stretch>
            <a:fillRect/>
          </a:stretch>
        </p:blipFill>
        <p:spPr>
          <a:xfrm>
            <a:off x="3568700" y="3989070"/>
            <a:ext cx="3936365" cy="2172335"/>
          </a:xfrm>
          <a:prstGeom prst="rect">
            <a:avLst/>
          </a:prstGeom>
          <a:noFill/>
          <a:ln w="9525">
            <a:noFill/>
          </a:ln>
        </p:spPr>
      </p:pic>
      <p:sp>
        <p:nvSpPr>
          <p:cNvPr id="8" name="文本框 7"/>
          <p:cNvSpPr txBox="1"/>
          <p:nvPr/>
        </p:nvSpPr>
        <p:spPr>
          <a:xfrm>
            <a:off x="1059815" y="3787140"/>
            <a:ext cx="1624965" cy="36830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【易错警示】</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3712956c5.fixed?pid=bb9bf6be7&amp;color=195,214,0&amp;vtp=1&amp;bbb=1"/>
          <p:cNvSpPr/>
          <p:nvPr/>
        </p:nvSpPr>
        <p:spPr>
          <a:xfrm>
            <a:off x="0" y="1618488"/>
            <a:ext cx="12188952" cy="896112"/>
          </a:xfrm>
          <a:prstGeom prst="rect">
            <a:avLst/>
          </a:prstGeom>
          <a:noFill/>
        </p:spPr>
        <p:txBody>
          <a:bodyPr wrap="none" lIns="0" tIns="0" rIns="0" bIns="0" rtlCol="0" anchor="ctr"/>
          <a:lstStyle/>
          <a:p>
            <a:pPr algn="ctr" latinLnBrk="1">
              <a:lnSpc>
                <a:spcPts val="5400"/>
              </a:lnSpc>
            </a:pP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第一单元</a:t>
            </a:r>
            <a:r>
              <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rPr>
              <a:t> </a:t>
            </a: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中国共产党的领导</a:t>
            </a: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
        <p:nvSpPr>
          <p:cNvPr id="3" name="C_2_BD#3712956c5.fixed?pid=bb9bf6be7&amp;color=255,255,255&amp;vtp=1&amp;bbb=1"/>
          <p:cNvSpPr/>
          <p:nvPr/>
        </p:nvSpPr>
        <p:spPr>
          <a:xfrm>
            <a:off x="0" y="2880360"/>
            <a:ext cx="12188952" cy="649224"/>
          </a:xfrm>
          <a:prstGeom prst="rect">
            <a:avLst/>
          </a:prstGeom>
          <a:noFill/>
        </p:spPr>
        <p:txBody>
          <a:bodyPr wrap="none" lIns="0" tIns="0" rIns="0" bIns="0" rtlCol="0" anchor="ctr"/>
          <a:lstStyle/>
          <a:p>
            <a:pPr algn="ctr" latinLnBrk="1">
              <a:lnSpc>
                <a:spcPts val="4000"/>
              </a:lnSpc>
            </a:pPr>
            <a:r>
              <a:rPr lang="zh-CN" altLang="en-US" sz="3200" b="0" i="0" dirty="0">
                <a:solidFill>
                  <a:srgbClr val="FFFFFF"/>
                </a:solidFill>
                <a:latin typeface="微软雅黑" panose="020B0503020204020204" charset="-122"/>
                <a:ea typeface="微软雅黑" panose="020B0503020204020204" charset="-122"/>
                <a:cs typeface="微软雅黑" panose="020B0503020204020204" pitchFamily="34" charset="-120"/>
              </a:rPr>
              <a:t>第一课</a:t>
            </a:r>
            <a:r>
              <a:rPr lang="en-US" altLang="zh-CN" sz="3200" b="0" i="0" dirty="0">
                <a:solidFill>
                  <a:srgbClr val="FFFFFF"/>
                </a:solidFill>
                <a:latin typeface="微软雅黑" panose="020B0503020204020204" charset="-122"/>
                <a:ea typeface="微软雅黑" panose="020B0503020204020204" charset="-122"/>
                <a:cs typeface="微软雅黑" panose="020B0503020204020204" pitchFamily="34" charset="-120"/>
              </a:rPr>
              <a:t> </a:t>
            </a:r>
            <a:r>
              <a:rPr lang="zh-CN" altLang="en-US" sz="3200" b="0" i="0" dirty="0">
                <a:solidFill>
                  <a:srgbClr val="FFFFFF"/>
                </a:solidFill>
                <a:latin typeface="微软雅黑" panose="020B0503020204020204" charset="-122"/>
                <a:ea typeface="微软雅黑" panose="020B0503020204020204" charset="-122"/>
                <a:cs typeface="微软雅黑" panose="020B0503020204020204" pitchFamily="34" charset="-120"/>
              </a:rPr>
              <a:t>历史和人民的选择</a:t>
            </a:r>
            <a:endParaRPr lang="zh-CN" altLang="en-US" sz="3200" b="0" i="0" dirty="0">
              <a:solidFill>
                <a:srgbClr val="FFFFFF"/>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1069340" y="1734820"/>
            <a:ext cx="10296525" cy="3830955"/>
          </a:xfrm>
          <a:prstGeom prst="rect">
            <a:avLst/>
          </a:prstGeom>
          <a:noFill/>
        </p:spPr>
        <p:txBody>
          <a:bodyPr wrap="square" rtlCol="0">
            <a:sp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广东佛山七校</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中国共产党成立以来，带领中国人民完成新民主主义革命，建立中华人民共和国；推进社会主义革命和建设，确立社会主义制度；实行改革开放，开创中国特色社会主义道路。进入新时代，中国共产党带领全国各族人民砥砺奋进，推动我国经济社会发展取得历史性成就、发生历史性变革。这说明（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中国共产党执政是历史和人民的正确选择</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中国共产党执政是马克思主义指导的必然结果</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中国共产党的成立是推动中国崛起的根本动力</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党的领导是实现从站起来、富起来到强起来的伟大飞跃的根本保证</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5" name="文本框 4"/>
          <p:cNvSpPr txBox="1"/>
          <p:nvPr/>
        </p:nvSpPr>
        <p:spPr>
          <a:xfrm>
            <a:off x="1069340" y="1336040"/>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易错点</a:t>
            </a:r>
            <a:r>
              <a:rPr lang="en-US" altLang="zh-CN" sz="2000" b="1">
                <a:latin typeface="黑体" panose="02010609060101010101" charset="-122"/>
                <a:ea typeface="黑体" panose="02010609060101010101" charset="-122"/>
                <a:cs typeface="黑体" panose="02010609060101010101" charset="-122"/>
              </a:rPr>
              <a:t>2  </a:t>
            </a:r>
            <a:r>
              <a:rPr lang="zh-CN" altLang="en-US" sz="2000" b="1">
                <a:latin typeface="黑体" panose="02010609060101010101" charset="-122"/>
                <a:ea typeface="黑体" panose="02010609060101010101" charset="-122"/>
                <a:cs typeface="黑体" panose="02010609060101010101" charset="-122"/>
              </a:rPr>
              <a:t>不能正确理解中国共产党执政地位的由来</a:t>
            </a:r>
            <a:endParaRPr lang="zh-CN" altLang="en-US" sz="2000" b="1">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3977640" y="2922270"/>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B</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544320" y="1856740"/>
            <a:ext cx="9129395" cy="2030095"/>
          </a:xfrm>
          <a:prstGeom prst="rect">
            <a:avLst/>
          </a:prstGeom>
        </p:spPr>
        <p:txBody>
          <a:bodyPr wrap="square">
            <a:spAutoFit/>
          </a:bodyPr>
          <a:p>
            <a:pPr indent="0" algn="just" defTabSz="266700">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没有共产党就没有新中国。题干强调从完成新民主主义革命到进入新时代中国共产党带领中国人民取得一系列成就，体现了历史和人民选择了中国共产党，中国共产党执政符合社会发展规律和人民利益，</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正确。马克思主义是党的指导思想，但题干未直接体现</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必然结果</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的逻辑，且党的执政合法性源于实践成果，是历史的必然，而非单纯理论指导，</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排除。社会发展的根本动力是生产力和生产关系、经济基础与上层建筑的矛盾运动，</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排除。从站起来、富起来到强起来，所有历史性变革均以党的领导为核心，这说明党的领导是根本保证，</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正确</a:t>
            </a:r>
            <a:r>
              <a:rPr lang="zh-CN" altLang="en-US">
                <a:latin typeface="黑体" panose="02010609060101010101" charset="-122"/>
                <a:ea typeface="黑体" panose="02010609060101010101" charset="-122"/>
                <a:cs typeface="黑体" panose="02010609060101010101" charset="-122"/>
              </a:rPr>
              <a:t>。</a:t>
            </a:r>
            <a:endParaRPr lang="zh-CN" altLang="en-US">
              <a:latin typeface="黑体" panose="02010609060101010101" charset="-122"/>
              <a:ea typeface="黑体" panose="02010609060101010101" charset="-122"/>
              <a:cs typeface="黑体" panose="02010609060101010101" charset="-122"/>
            </a:endParaRPr>
          </a:p>
        </p:txBody>
      </p:sp>
      <p:sp>
        <p:nvSpPr>
          <p:cNvPr id="8" name="文本框 7"/>
          <p:cNvSpPr txBox="1"/>
          <p:nvPr/>
        </p:nvSpPr>
        <p:spPr>
          <a:xfrm>
            <a:off x="1544320" y="4324350"/>
            <a:ext cx="9128760" cy="64516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【易错警示】实践证明，由中国共产党领导中华民族伟大复兴，是历史的选择，是人民的选择，是正确的选择。马克思主义是党的指导思想，不是中国共产党执政的充分条件。</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1069340" y="1734820"/>
            <a:ext cx="10252075" cy="3415030"/>
          </a:xfrm>
          <a:prstGeom prst="rect">
            <a:avLst/>
          </a:prstGeom>
          <a:noFill/>
        </p:spPr>
        <p:txBody>
          <a:bodyPr wrap="square" rtlCol="0">
            <a:sp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湖北襄阳</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2025</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5</a:t>
            </a:r>
            <a:r>
              <a:rPr lang="zh-CN" altLang="en-US">
                <a:latin typeface="黑体" panose="02010609060101010101" charset="-122"/>
                <a:ea typeface="黑体" panose="02010609060101010101" charset="-122"/>
              </a:rPr>
              <a:t>月</a:t>
            </a:r>
            <a:r>
              <a:rPr lang="en-US" altLang="zh-CN">
                <a:latin typeface="黑体" panose="02010609060101010101" charset="-122"/>
                <a:ea typeface="黑体" panose="02010609060101010101" charset="-122"/>
              </a:rPr>
              <a:t>4</a:t>
            </a:r>
            <a:r>
              <a:rPr lang="zh-CN" altLang="en-US">
                <a:latin typeface="黑体" panose="02010609060101010101" charset="-122"/>
                <a:ea typeface="黑体" panose="02010609060101010101" charset="-122"/>
              </a:rPr>
              <a:t>日，某校举办了主题为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青春心向党，逐梦新征程</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的入团仪式。在仪式上，各位新誓团员再次感悟伟大建党精神。在百余年奋斗历程中，中国共产党团结带领中国人民迎来了从站起来、富起来到强起来的伟大飞跃。对以下历史事件认识正确的是（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中华人民共和国的成立</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使中国人民在斗争中有了主心骨，看到了解决中国问题的出路和希望</a:t>
            </a:r>
            <a:r>
              <a:rPr lang="zh-CN" altLang="en-US">
                <a:latin typeface="黑体" panose="02010609060101010101" charset="-122"/>
                <a:ea typeface="黑体" panose="02010609060101010101" charset="-122"/>
                <a:sym typeface="+mn-ea"/>
              </a:rPr>
              <a:t>　</a:t>
            </a: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新民主主义革命胜利</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为实现民族伟大复兴创造了根本社会条件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中华人民共和国的成立</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中国人民掌握了国家的权力，成为国家和自己命运的主人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中国共产党的诞生</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奠定了中国发展的根本政治前提和制度基础</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a:t>
            </a:r>
            <a:r>
              <a:rPr lang="en-US" altLang="en-US">
                <a:latin typeface="黑体" panose="02010609060101010101" charset="-122"/>
                <a:ea typeface="黑体" panose="02010609060101010101" charset="-122"/>
              </a:rPr>
              <a:t>④</a:t>
            </a:r>
            <a:endParaRPr lang="en-US" altLang="en-US">
              <a:latin typeface="黑体" panose="02010609060101010101" charset="-122"/>
              <a:ea typeface="黑体" panose="02010609060101010101" charset="-122"/>
            </a:endParaRPr>
          </a:p>
        </p:txBody>
      </p:sp>
      <p:sp>
        <p:nvSpPr>
          <p:cNvPr id="5" name="文本框 4"/>
          <p:cNvSpPr txBox="1"/>
          <p:nvPr/>
        </p:nvSpPr>
        <p:spPr>
          <a:xfrm>
            <a:off x="1069340" y="1336040"/>
            <a:ext cx="8241665"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易错点</a:t>
            </a:r>
            <a:r>
              <a:rPr lang="en-US" altLang="zh-CN" sz="2000" b="1">
                <a:latin typeface="黑体" panose="02010609060101010101" charset="-122"/>
                <a:ea typeface="黑体" panose="02010609060101010101" charset="-122"/>
                <a:cs typeface="黑体" panose="02010609060101010101" charset="-122"/>
              </a:rPr>
              <a:t>3  </a:t>
            </a:r>
            <a:r>
              <a:rPr lang="zh-CN" altLang="en-US" sz="2000" b="1">
                <a:latin typeface="黑体" panose="02010609060101010101" charset="-122"/>
                <a:ea typeface="黑体" panose="02010609060101010101" charset="-122"/>
                <a:cs typeface="黑体" panose="02010609060101010101" charset="-122"/>
              </a:rPr>
              <a:t>混淆中国共产党成立的意义和中华人民共和国成立的意义</a:t>
            </a:r>
            <a:endParaRPr lang="zh-CN" altLang="en-US" sz="2000" b="1">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9863455" y="2599690"/>
            <a:ext cx="4705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C</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604010" y="2275840"/>
            <a:ext cx="9100185" cy="2030095"/>
          </a:xfrm>
          <a:prstGeom prst="rect">
            <a:avLst/>
          </a:prstGeom>
        </p:spPr>
        <p:txBody>
          <a:bodyPr wrap="square">
            <a:spAutoFit/>
          </a:bodyPr>
          <a:p>
            <a:pPr indent="0" algn="just" defTabSz="266700">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【解析】本题考查中华人民共和国成立的意义。中国共产党的诞生，使中国人民在斗争中有了主心骨，看到了解决中国问题的出路和希望，</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排除。新民主主义革命取得胜利，推翻三座大山，彻底结束了旧中国半殖民地半封建社会的历史，为实现中华民族伟大复兴创造了根本社会条件，</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正确。新中国的成立实现了中国从封建专制政治向人民民主的伟大飞跃。从此，中国人民掌握了国家的权力，成为国家和自己命运的主人，</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正确。新中国成立后，中国共产党团结带领中国人民创造了社会主义革命和建设的伟大成就，为实现中华民族伟大复兴奠定了根本政治前提和制度基础，</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排除</a:t>
            </a:r>
            <a:r>
              <a:rPr lang="zh-CN" altLang="en-US">
                <a:latin typeface="黑体" panose="02010609060101010101" charset="-122"/>
                <a:ea typeface="黑体" panose="02010609060101010101" charset="-122"/>
                <a:cs typeface="黑体" panose="02010609060101010101" charset="-122"/>
              </a:rPr>
              <a:t>。</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1378585" y="1134745"/>
            <a:ext cx="9302750" cy="3415030"/>
          </a:xfrm>
          <a:prstGeom prst="rect">
            <a:avLst/>
          </a:prstGeom>
          <a:noFill/>
        </p:spPr>
        <p:txBody>
          <a:bodyPr wrap="square" rtlCol="0">
            <a:spAutoFit/>
          </a:bodyPr>
          <a:p>
            <a:pPr indent="0" algn="just" fontAlgn="auto">
              <a:lnSpc>
                <a:spcPct val="150000"/>
              </a:lnSpc>
            </a:pPr>
            <a:r>
              <a:rPr lang="en-US" altLang="zh-CN">
                <a:latin typeface="仿宋" panose="02010609060101010101" charset="-122"/>
                <a:ea typeface="仿宋" panose="02010609060101010101" charset="-122"/>
              </a:rPr>
              <a:t>4.</a:t>
            </a:r>
            <a:r>
              <a:rPr lang="zh-CN" altLang="en-US">
                <a:latin typeface="黑体" panose="02010609060101010101" charset="-122"/>
                <a:ea typeface="黑体" panose="02010609060101010101" charset="-122"/>
              </a:rPr>
              <a:t>下列有关新民主主义革命、社会主义革命、社会主义建设时期的历史事件及其意义对应正确的是（　　）</a:t>
            </a:r>
            <a:endParaRPr lang="zh-CN" altLang="en-US">
              <a:latin typeface="黑体" panose="02010609060101010101" charset="-122"/>
              <a:ea typeface="黑体" panose="02010609060101010101" charset="-122"/>
            </a:endParaRPr>
          </a:p>
          <a:p>
            <a:pPr indent="0" algn="just" fontAlgn="auto">
              <a:lnSpc>
                <a:spcPct val="150000"/>
              </a:lnSpc>
            </a:pPr>
            <a:endParaRPr lang="en-US" altLang="en-US">
              <a:latin typeface="黑体" panose="02010609060101010101" charset="-122"/>
              <a:ea typeface="黑体" panose="02010609060101010101" charset="-122"/>
            </a:endParaRPr>
          </a:p>
          <a:p>
            <a:pPr indent="0" algn="just" fontAlgn="auto">
              <a:lnSpc>
                <a:spcPct val="150000"/>
              </a:lnSpc>
            </a:pPr>
            <a:endParaRPr lang="en-US" altLang="en-US">
              <a:latin typeface="黑体" panose="02010609060101010101" charset="-122"/>
              <a:ea typeface="黑体" panose="02010609060101010101" charset="-122"/>
            </a:endParaRPr>
          </a:p>
          <a:p>
            <a:pPr indent="0" algn="just" fontAlgn="auto">
              <a:lnSpc>
                <a:spcPct val="150000"/>
              </a:lnSpc>
            </a:pPr>
            <a:endParaRPr lang="en-US" altLang="en-US">
              <a:latin typeface="黑体" panose="02010609060101010101" charset="-122"/>
              <a:ea typeface="黑体" panose="02010609060101010101" charset="-122"/>
            </a:endParaRPr>
          </a:p>
          <a:p>
            <a:pPr indent="0" algn="just" fontAlgn="auto">
              <a:lnSpc>
                <a:spcPct val="150000"/>
              </a:lnSpc>
            </a:pPr>
            <a:endParaRPr lang="en-US" altLang="en-US">
              <a:latin typeface="黑体" panose="02010609060101010101" charset="-122"/>
              <a:ea typeface="黑体" panose="02010609060101010101" charset="-122"/>
            </a:endParaRPr>
          </a:p>
          <a:p>
            <a:pPr indent="0" algn="just" fontAlgn="auto">
              <a:lnSpc>
                <a:spcPct val="150000"/>
              </a:lnSpc>
            </a:pPr>
            <a:endParaRPr lang="en-US" altLang="en-US">
              <a:latin typeface="黑体" panose="02010609060101010101" charset="-122"/>
              <a:ea typeface="黑体" panose="02010609060101010101" charset="-122"/>
            </a:endParaRPr>
          </a:p>
          <a:p>
            <a:pPr indent="0" algn="just" fontAlgn="auto">
              <a:lnSpc>
                <a:spcPct val="15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a:t>
            </a:r>
            <a:r>
              <a:rPr lang="en-US" altLang="en-US">
                <a:latin typeface="黑体" panose="02010609060101010101" charset="-122"/>
                <a:ea typeface="黑体" panose="02010609060101010101" charset="-122"/>
              </a:rPr>
              <a:t>④</a:t>
            </a:r>
            <a:endParaRPr lang="en-US" altLang="en-US">
              <a:latin typeface="黑体" panose="02010609060101010101" charset="-122"/>
              <a:ea typeface="黑体" panose="02010609060101010101" charset="-122"/>
            </a:endParaRPr>
          </a:p>
        </p:txBody>
      </p:sp>
      <p:graphicFrame>
        <p:nvGraphicFramePr>
          <p:cNvPr id="4" name="表格 3"/>
          <p:cNvGraphicFramePr/>
          <p:nvPr>
            <p:custDataLst>
              <p:tags r:id="rId2"/>
            </p:custDataLst>
          </p:nvPr>
        </p:nvGraphicFramePr>
        <p:xfrm>
          <a:off x="1834515" y="2050415"/>
          <a:ext cx="8391525" cy="2040255"/>
        </p:xfrm>
        <a:graphic>
          <a:graphicData uri="http://schemas.openxmlformats.org/drawingml/2006/table">
            <a:tbl>
              <a:tblPr/>
              <a:tblGrid>
                <a:gridCol w="991235"/>
                <a:gridCol w="3386455"/>
                <a:gridCol w="4013835"/>
              </a:tblGrid>
              <a:tr h="274320">
                <a:tc>
                  <a:txBody>
                    <a:bodyPr/>
                    <a:p>
                      <a:pPr marL="0" indent="0" algn="ctr">
                        <a:spcBef>
                          <a:spcPct val="0"/>
                        </a:spcBef>
                        <a:spcAft>
                          <a:spcPct val="0"/>
                        </a:spcAft>
                      </a:pPr>
                      <a:r>
                        <a:rPr lang="zh-CN" sz="1800">
                          <a:latin typeface="黑体" panose="02010609060101010101" charset="-122"/>
                          <a:ea typeface="黑体" panose="02010609060101010101" charset="-122"/>
                        </a:rPr>
                        <a:t>序号</a:t>
                      </a:r>
                      <a:endParaRPr lang="zh-CN" sz="18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800">
                          <a:latin typeface="黑体" panose="02010609060101010101" charset="-122"/>
                          <a:ea typeface="黑体" panose="02010609060101010101" charset="-122"/>
                        </a:rPr>
                        <a:t>历史事件</a:t>
                      </a:r>
                      <a:endParaRPr lang="zh-CN" sz="18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800">
                          <a:latin typeface="黑体" panose="02010609060101010101" charset="-122"/>
                          <a:ea typeface="黑体" panose="02010609060101010101" charset="-122"/>
                        </a:rPr>
                        <a:t>意义</a:t>
                      </a:r>
                      <a:endParaRPr lang="zh-CN" sz="1800">
                        <a:latin typeface="黑体" panose="02010609060101010101" charset="-122"/>
                        <a:ea typeface="黑体" panose="02010609060101010101"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43840">
                <a:tc>
                  <a:txBody>
                    <a:bodyPr/>
                    <a:p>
                      <a:pPr marL="0" indent="0" algn="ctr">
                        <a:spcBef>
                          <a:spcPct val="0"/>
                        </a:spcBef>
                        <a:spcAft>
                          <a:spcPct val="0"/>
                        </a:spcAft>
                      </a:pPr>
                      <a:r>
                        <a:rPr lang="en-US" altLang="zh-CN" sz="1600">
                          <a:latin typeface="宋体" panose="02010600030101010101" pitchFamily="2" charset="-122"/>
                          <a:ea typeface="宋体" panose="02010600030101010101" pitchFamily="2" charset="-122"/>
                        </a:rPr>
                        <a:t>①</a:t>
                      </a:r>
                      <a:endParaRPr lang="en-US" altLang="zh-CN" sz="16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just">
                        <a:spcBef>
                          <a:spcPct val="0"/>
                        </a:spcBef>
                        <a:spcAft>
                          <a:spcPct val="0"/>
                        </a:spcAft>
                      </a:pPr>
                      <a:r>
                        <a:rPr lang="en-US" altLang="zh-CN" sz="1600">
                          <a:latin typeface="Times New Roman" panose="02020603050405020304"/>
                          <a:ea typeface="宋体" panose="02010600030101010101" pitchFamily="2" charset="-122"/>
                        </a:rPr>
                        <a:t>1921</a:t>
                      </a:r>
                      <a:r>
                        <a:rPr lang="zh-CN" sz="1600">
                          <a:latin typeface="宋体" panose="02010600030101010101" pitchFamily="2" charset="-122"/>
                          <a:ea typeface="宋体" panose="02010600030101010101" pitchFamily="2" charset="-122"/>
                        </a:rPr>
                        <a:t>年，中国共产党诞生</a:t>
                      </a:r>
                      <a:endParaRPr lang="zh-CN" sz="16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just">
                        <a:spcBef>
                          <a:spcPct val="0"/>
                        </a:spcBef>
                        <a:spcAft>
                          <a:spcPct val="0"/>
                        </a:spcAft>
                      </a:pPr>
                      <a:r>
                        <a:rPr lang="zh-CN" sz="1600">
                          <a:latin typeface="宋体" panose="02010600030101010101" pitchFamily="2" charset="-122"/>
                          <a:ea typeface="宋体" panose="02010600030101010101" pitchFamily="2" charset="-122"/>
                        </a:rPr>
                        <a:t>标志着社会主义制度在我国确立</a:t>
                      </a:r>
                      <a:endParaRPr lang="zh-CN" sz="16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487680">
                <a:tc>
                  <a:txBody>
                    <a:bodyPr/>
                    <a:p>
                      <a:pPr marL="0" indent="0" algn="ctr">
                        <a:spcBef>
                          <a:spcPct val="0"/>
                        </a:spcBef>
                        <a:spcAft>
                          <a:spcPct val="0"/>
                        </a:spcAft>
                      </a:pPr>
                      <a:r>
                        <a:rPr lang="en-US" altLang="zh-CN" sz="1600">
                          <a:latin typeface="宋体" panose="02010600030101010101" pitchFamily="2" charset="-122"/>
                          <a:ea typeface="宋体" panose="02010600030101010101" pitchFamily="2" charset="-122"/>
                        </a:rPr>
                        <a:t>②</a:t>
                      </a:r>
                      <a:endParaRPr lang="en-US" altLang="zh-CN" sz="16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just">
                        <a:spcBef>
                          <a:spcPct val="0"/>
                        </a:spcBef>
                        <a:spcAft>
                          <a:spcPct val="0"/>
                        </a:spcAft>
                      </a:pPr>
                      <a:r>
                        <a:rPr lang="en-US" altLang="zh-CN" sz="1600">
                          <a:latin typeface="Times New Roman" panose="02020603050405020304"/>
                          <a:ea typeface="宋体" panose="02010600030101010101" pitchFamily="2" charset="-122"/>
                        </a:rPr>
                        <a:t>1949</a:t>
                      </a:r>
                      <a:r>
                        <a:rPr lang="zh-CN" sz="1600">
                          <a:latin typeface="宋体" panose="02010600030101010101" pitchFamily="2" charset="-122"/>
                          <a:ea typeface="宋体" panose="02010600030101010101" pitchFamily="2" charset="-122"/>
                        </a:rPr>
                        <a:t>年，中华人民共和国成立</a:t>
                      </a:r>
                      <a:endParaRPr lang="zh-CN" sz="16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just">
                        <a:spcBef>
                          <a:spcPct val="0"/>
                        </a:spcBef>
                        <a:spcAft>
                          <a:spcPct val="0"/>
                        </a:spcAft>
                      </a:pPr>
                      <a:r>
                        <a:rPr lang="zh-CN" sz="1600">
                          <a:latin typeface="宋体" panose="02010600030101010101" pitchFamily="2" charset="-122"/>
                          <a:ea typeface="宋体" panose="02010600030101010101" pitchFamily="2" charset="-122"/>
                        </a:rPr>
                        <a:t>为中国人民解决中国问题提供了新的出路和希望</a:t>
                      </a:r>
                      <a:endParaRPr lang="zh-CN" sz="16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546735">
                <a:tc>
                  <a:txBody>
                    <a:bodyPr/>
                    <a:p>
                      <a:pPr marL="0" indent="0" algn="ctr">
                        <a:spcBef>
                          <a:spcPct val="0"/>
                        </a:spcBef>
                        <a:spcAft>
                          <a:spcPct val="0"/>
                        </a:spcAft>
                      </a:pPr>
                      <a:r>
                        <a:rPr lang="en-US" altLang="zh-CN" sz="1600">
                          <a:latin typeface="宋体" panose="02010600030101010101" pitchFamily="2" charset="-122"/>
                          <a:ea typeface="宋体" panose="02010600030101010101" pitchFamily="2" charset="-122"/>
                        </a:rPr>
                        <a:t>③</a:t>
                      </a:r>
                      <a:endParaRPr lang="en-US" altLang="zh-CN" sz="16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just">
                        <a:spcBef>
                          <a:spcPct val="0"/>
                        </a:spcBef>
                        <a:spcAft>
                          <a:spcPct val="0"/>
                        </a:spcAft>
                      </a:pPr>
                      <a:r>
                        <a:rPr lang="en-US" altLang="zh-CN" sz="1600">
                          <a:latin typeface="Times New Roman" panose="02020603050405020304"/>
                          <a:ea typeface="宋体" panose="02010600030101010101" pitchFamily="2" charset="-122"/>
                        </a:rPr>
                        <a:t>1954</a:t>
                      </a:r>
                      <a:r>
                        <a:rPr lang="zh-CN" sz="1600">
                          <a:latin typeface="宋体" panose="02010600030101010101" pitchFamily="2" charset="-122"/>
                          <a:ea typeface="宋体" panose="02010600030101010101" pitchFamily="2" charset="-122"/>
                        </a:rPr>
                        <a:t>年，宪法颁布</a:t>
                      </a:r>
                      <a:endParaRPr lang="zh-CN" sz="16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just">
                        <a:spcBef>
                          <a:spcPct val="0"/>
                        </a:spcBef>
                        <a:spcAft>
                          <a:spcPct val="0"/>
                        </a:spcAft>
                      </a:pPr>
                      <a:r>
                        <a:rPr lang="zh-CN" sz="1600">
                          <a:latin typeface="宋体" panose="02010600030101010101" pitchFamily="2" charset="-122"/>
                          <a:ea typeface="宋体" panose="02010600030101010101" pitchFamily="2" charset="-122"/>
                        </a:rPr>
                        <a:t>是我国第一部社会主义类型的宪法，这是我国在民</a:t>
                      </a:r>
                      <a:r>
                        <a:rPr lang="zh-CN" sz="1600">
                          <a:latin typeface="Times New Roman" panose="02020603050405020304"/>
                          <a:ea typeface="宋体" panose="02010600030101010101" pitchFamily="2" charset="-122"/>
                        </a:rPr>
                        <a:t>主政治建设方面取得的新成就</a:t>
                      </a:r>
                      <a:endParaRPr lang="zh-CN" sz="1600">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487680">
                <a:tc>
                  <a:txBody>
                    <a:bodyPr/>
                    <a:p>
                      <a:pPr marL="0" indent="0" algn="ctr">
                        <a:spcBef>
                          <a:spcPct val="0"/>
                        </a:spcBef>
                        <a:spcAft>
                          <a:spcPct val="0"/>
                        </a:spcAft>
                      </a:pPr>
                      <a:r>
                        <a:rPr lang="en-US" altLang="zh-CN" sz="1600">
                          <a:latin typeface="宋体" panose="02010600030101010101" pitchFamily="2" charset="-122"/>
                          <a:ea typeface="宋体" panose="02010600030101010101" pitchFamily="2" charset="-122"/>
                        </a:rPr>
                        <a:t>④</a:t>
                      </a:r>
                      <a:endParaRPr lang="en-US" altLang="zh-CN" sz="16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just">
                        <a:spcBef>
                          <a:spcPct val="0"/>
                        </a:spcBef>
                        <a:spcAft>
                          <a:spcPct val="0"/>
                        </a:spcAft>
                      </a:pPr>
                      <a:r>
                        <a:rPr lang="en-US" altLang="zh-CN" sz="1600">
                          <a:latin typeface="Times New Roman" panose="02020603050405020304"/>
                          <a:ea typeface="宋体" panose="02010600030101010101" pitchFamily="2" charset="-122"/>
                        </a:rPr>
                        <a:t>1978</a:t>
                      </a:r>
                      <a:r>
                        <a:rPr lang="zh-CN" sz="1600">
                          <a:latin typeface="宋体" panose="02010600030101010101" pitchFamily="2" charset="-122"/>
                          <a:ea typeface="宋体" panose="02010600030101010101" pitchFamily="2" charset="-122"/>
                        </a:rPr>
                        <a:t>年，中共十一届三中全会召开</a:t>
                      </a:r>
                      <a:endParaRPr lang="zh-CN" sz="16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just">
                        <a:spcBef>
                          <a:spcPct val="0"/>
                        </a:spcBef>
                        <a:spcAft>
                          <a:spcPct val="0"/>
                        </a:spcAft>
                      </a:pPr>
                      <a:r>
                        <a:rPr lang="zh-CN" sz="1600">
                          <a:latin typeface="宋体" panose="02010600030101010101" pitchFamily="2" charset="-122"/>
                          <a:ea typeface="宋体" panose="02010600030101010101" pitchFamily="2" charset="-122"/>
                        </a:rPr>
                        <a:t>开启了改革开放和社会主义现代化建设新时期</a:t>
                      </a:r>
                      <a:endParaRPr lang="zh-CN" sz="16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
        <p:nvSpPr>
          <p:cNvPr id="5" name="文本框 4"/>
          <p:cNvSpPr txBox="1"/>
          <p:nvPr/>
        </p:nvSpPr>
        <p:spPr>
          <a:xfrm>
            <a:off x="2551430" y="1543685"/>
            <a:ext cx="60515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900430" y="4549775"/>
            <a:ext cx="10391775" cy="1568450"/>
          </a:xfrm>
          <a:prstGeom prst="rect">
            <a:avLst/>
          </a:prstGeom>
        </p:spPr>
        <p:txBody>
          <a:bodyPr wrap="square">
            <a:spAutoFit/>
          </a:bodyPr>
          <a:p>
            <a:pPr indent="0" algn="just" defTabSz="266700">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【解析】本题考查历史事件与意义的对应。</a:t>
            </a:r>
            <a:r>
              <a:rPr lang="en-US" altLang="zh-CN" sz="1600">
                <a:latin typeface="黑体" panose="02010609060101010101" charset="-122"/>
                <a:ea typeface="黑体" panose="02010609060101010101" charset="-122"/>
                <a:cs typeface="黑体" panose="02010609060101010101" charset="-122"/>
              </a:rPr>
              <a:t>1921</a:t>
            </a:r>
            <a:r>
              <a:rPr lang="zh-CN" altLang="en-US" sz="1600">
                <a:latin typeface="黑体" panose="02010609060101010101" charset="-122"/>
                <a:ea typeface="黑体" panose="02010609060101010101" charset="-122"/>
                <a:cs typeface="黑体" panose="02010609060101010101" charset="-122"/>
              </a:rPr>
              <a:t>年，中国共产党诞生，让中国人民谋求民族独立、人民解放和国家富强、人民幸福的斗争有了主心骨，为中国人民解决中国问题提供了新的出路和希望；</a:t>
            </a:r>
            <a:r>
              <a:rPr lang="en-US" altLang="zh-CN" sz="1600">
                <a:latin typeface="黑体" panose="02010609060101010101" charset="-122"/>
                <a:ea typeface="黑体" panose="02010609060101010101" charset="-122"/>
                <a:cs typeface="黑体" panose="02010609060101010101" charset="-122"/>
              </a:rPr>
              <a:t>1956</a:t>
            </a:r>
            <a:r>
              <a:rPr lang="zh-CN" altLang="en-US" sz="1600">
                <a:latin typeface="黑体" panose="02010609060101010101" charset="-122"/>
                <a:ea typeface="黑体" panose="02010609060101010101" charset="-122"/>
                <a:cs typeface="黑体" panose="02010609060101010101" charset="-122"/>
              </a:rPr>
              <a:t>年底，我国社会主义改造基本完成，生产资料公有制成为我国社会经济制度的基础，这标志着社会主义制度在我国确立，</a:t>
            </a:r>
            <a:r>
              <a:rPr lang="en-US" altLang="en-US" sz="1600">
                <a:latin typeface="黑体" panose="02010609060101010101" charset="-122"/>
                <a:ea typeface="黑体" panose="02010609060101010101" charset="-122"/>
                <a:cs typeface="黑体" panose="02010609060101010101" charset="-122"/>
              </a:rPr>
              <a:t>①②</a:t>
            </a:r>
            <a:r>
              <a:rPr lang="zh-CN" altLang="en-US" sz="1600">
                <a:latin typeface="黑体" panose="02010609060101010101" charset="-122"/>
                <a:ea typeface="黑体" panose="02010609060101010101" charset="-122"/>
                <a:cs typeface="黑体" panose="02010609060101010101" charset="-122"/>
              </a:rPr>
              <a:t>排除。</a:t>
            </a:r>
            <a:r>
              <a:rPr lang="en-US" altLang="zh-CN" sz="1600">
                <a:latin typeface="黑体" panose="02010609060101010101" charset="-122"/>
                <a:ea typeface="黑体" panose="02010609060101010101" charset="-122"/>
                <a:cs typeface="黑体" panose="02010609060101010101" charset="-122"/>
              </a:rPr>
              <a:t>1954</a:t>
            </a:r>
            <a:r>
              <a:rPr lang="zh-CN" altLang="en-US" sz="1600">
                <a:latin typeface="黑体" panose="02010609060101010101" charset="-122"/>
                <a:ea typeface="黑体" panose="02010609060101010101" charset="-122"/>
                <a:cs typeface="黑体" panose="02010609060101010101" charset="-122"/>
              </a:rPr>
              <a:t>年，第一届全国人民代表大会第一次会议召开，我国第一部社会主义类型的宪法颁布，这是我国在民主政治建设方面取得的新成就，</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a:t>
            </a:r>
            <a:r>
              <a:rPr lang="en-US" altLang="zh-CN" sz="1600">
                <a:latin typeface="黑体" panose="02010609060101010101" charset="-122"/>
                <a:ea typeface="黑体" panose="02010609060101010101" charset="-122"/>
                <a:cs typeface="黑体" panose="02010609060101010101" charset="-122"/>
              </a:rPr>
              <a:t>1978</a:t>
            </a:r>
            <a:r>
              <a:rPr lang="zh-CN" altLang="en-US" sz="1600">
                <a:latin typeface="黑体" panose="02010609060101010101" charset="-122"/>
                <a:ea typeface="黑体" panose="02010609060101010101" charset="-122"/>
                <a:cs typeface="黑体" panose="02010609060101010101" charset="-122"/>
              </a:rPr>
              <a:t>年中共十一届三中全会的召开，开启了改革开放和社会主义现代化建设新时期，</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r>
              <a:rPr lang="zh-CN" altLang="en-US" sz="1600">
                <a:latin typeface="黑体" panose="02010609060101010101" charset="-122"/>
                <a:ea typeface="黑体" panose="02010609060101010101" charset="-122"/>
                <a:cs typeface="黑体" panose="02010609060101010101" charset="-122"/>
              </a:rPr>
              <a:t>。</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6" grpId="0"/>
      <p:bldP spid="6" grpId="1"/>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20508" y="3106420"/>
            <a:ext cx="9150985" cy="64516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【易错警示】中华人民共和国的成立为实现由新民主主义向社会主义的过渡、并在社会主义道路上实现中华民族的伟大复兴创造了政治前提。</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1069340" y="1734820"/>
            <a:ext cx="10194290" cy="3830955"/>
          </a:xfrm>
          <a:prstGeom prst="rect">
            <a:avLst/>
          </a:prstGeom>
          <a:noFill/>
        </p:spPr>
        <p:txBody>
          <a:bodyPr wrap="square" rtlCol="0">
            <a:sp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5.[</a:t>
            </a:r>
            <a:r>
              <a:rPr lang="zh-CN" altLang="en-US">
                <a:latin typeface="仿宋" panose="02010609060101010101" charset="-122"/>
                <a:ea typeface="仿宋" panose="02010609060101010101" charset="-122"/>
                <a:cs typeface="仿宋" panose="02010609060101010101" charset="-122"/>
              </a:rPr>
              <a:t>福建厦门外国语学校</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高一期中</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新中国成立初期，我们解决了人民当家作主的问题，实现了</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站起来</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。之后通过不断改革发展，中国成为世界第二大经济体，实现了</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富起来</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。如今，中国在科技创新、国际影响力等方面不断提升，正努力实现</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强起来</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。下列对</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站起来</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富起来</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强起来</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的理解，正确的有（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①</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站起来</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富起来</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和</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强起来</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提供了根本政治前提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②</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富起来</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是在</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站起来</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的基础上，进一步解放和发展了生产力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③</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站起来</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和</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富起来</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强起来</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确立了主心骨　</a:t>
            </a:r>
            <a:endParaRPr lang="zh-CN" altLang="en-US">
              <a:latin typeface="黑体" panose="02010609060101010101" charset="-122"/>
              <a:ea typeface="黑体" panose="02010609060101010101" charset="-122"/>
            </a:endParaRPr>
          </a:p>
          <a:p>
            <a:pPr indent="0" algn="just" fontAlgn="auto">
              <a:lnSpc>
                <a:spcPct val="150000"/>
              </a:lnSpc>
            </a:pPr>
            <a:r>
              <a:rPr lang="en-US" altLang="en-US">
                <a:latin typeface="黑体" panose="02010609060101010101" charset="-122"/>
                <a:ea typeface="黑体" panose="02010609060101010101" charset="-122"/>
              </a:rPr>
              <a:t>④</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站起来</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侧重于经济发展，</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富起来</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侧重于政治稳定，</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强起来</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侧重于文化繁荣</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a:t>
            </a:r>
            <a:r>
              <a:rPr lang="en-US" altLang="en-US">
                <a:latin typeface="黑体" panose="02010609060101010101" charset="-122"/>
                <a:ea typeface="黑体" panose="02010609060101010101" charset="-122"/>
              </a:rPr>
              <a:t>④</a:t>
            </a:r>
            <a:endParaRPr lang="en-US" altLang="en-US">
              <a:latin typeface="黑体" panose="02010609060101010101" charset="-122"/>
              <a:ea typeface="黑体" panose="02010609060101010101" charset="-122"/>
            </a:endParaRPr>
          </a:p>
        </p:txBody>
      </p:sp>
      <p:sp>
        <p:nvSpPr>
          <p:cNvPr id="5" name="文本框 4"/>
          <p:cNvSpPr txBox="1"/>
          <p:nvPr/>
        </p:nvSpPr>
        <p:spPr>
          <a:xfrm>
            <a:off x="1069340" y="1336040"/>
            <a:ext cx="7604125"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易错点</a:t>
            </a:r>
            <a:r>
              <a:rPr lang="en-US" altLang="zh-CN" sz="2000" b="1">
                <a:latin typeface="黑体" panose="02010609060101010101" charset="-122"/>
                <a:ea typeface="黑体" panose="02010609060101010101" charset="-122"/>
                <a:cs typeface="黑体" panose="02010609060101010101" charset="-122"/>
              </a:rPr>
              <a:t>4  </a:t>
            </a:r>
            <a:r>
              <a:rPr lang="zh-CN" altLang="en-US" sz="2000" b="1">
                <a:latin typeface="黑体" panose="02010609060101010101" charset="-122"/>
                <a:ea typeface="黑体" panose="02010609060101010101" charset="-122"/>
                <a:cs typeface="黑体" panose="02010609060101010101" charset="-122"/>
              </a:rPr>
              <a:t>不能正确看待站起来、富起来、强起来的关系</a:t>
            </a:r>
            <a:endParaRPr lang="zh-CN" altLang="en-US" sz="2000" b="1">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4736465" y="2922270"/>
            <a:ext cx="683260"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709420" y="1624965"/>
            <a:ext cx="8876030" cy="1753235"/>
          </a:xfrm>
          <a:prstGeom prst="rect">
            <a:avLst/>
          </a:prstGeom>
        </p:spPr>
        <p:txBody>
          <a:bodyPr wrap="square">
            <a:spAutoFit/>
          </a:bodyPr>
          <a:p>
            <a:pPr indent="0" algn="just" defTabSz="266700">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【解析】本题考查站起来、富起来、强起来的关系。新中国成立实现了</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站起来</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，确立了社会主义制度等，为</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富起来</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强起来</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提供了根本政治前提，</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正确。</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富起来</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是在</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站起来</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后，通过改革开放等举措进一步解放和发展了生产力，推动经济快速发展，</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正确。中国共产党一经诞生，就成为中国人民斗争的主心骨，</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错误。</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站起来</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侧重于政治上人民当家作主，</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富起来</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侧重于经济发展，</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强起来</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是经济、政治、文化等全面的强大，</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错误</a:t>
            </a:r>
            <a:r>
              <a:rPr lang="zh-CN" altLang="en-US">
                <a:latin typeface="黑体" panose="02010609060101010101" charset="-122"/>
                <a:ea typeface="黑体" panose="02010609060101010101" charset="-122"/>
                <a:cs typeface="黑体" panose="02010609060101010101" charset="-122"/>
              </a:rPr>
              <a:t>。</a:t>
            </a:r>
            <a:endParaRPr lang="zh-CN" altLang="en-US">
              <a:latin typeface="黑体" panose="02010609060101010101" charset="-122"/>
              <a:ea typeface="黑体" panose="02010609060101010101" charset="-122"/>
              <a:cs typeface="黑体" panose="02010609060101010101" charset="-122"/>
            </a:endParaRPr>
          </a:p>
        </p:txBody>
      </p:sp>
      <p:sp>
        <p:nvSpPr>
          <p:cNvPr id="8" name="文本框 7"/>
          <p:cNvSpPr txBox="1"/>
          <p:nvPr/>
        </p:nvSpPr>
        <p:spPr>
          <a:xfrm>
            <a:off x="1710055" y="4002405"/>
            <a:ext cx="8875395" cy="1476375"/>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【易错警示】</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站起来、富起来、强起来</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三者之间的关系是递进关系，也是相互关联的发展过程。</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站起来</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是</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富起来</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和</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强起来</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的前提和基础。没有</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站起来</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，即没有国家的独立和民族的解放，就无法实现</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富起来</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和</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强起来</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。而</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富起来</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则是在</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站起来</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的基础上，通过经济发展和人民生活水平的提高，为</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强起来</a:t>
            </a:r>
            <a:r>
              <a:rPr lang="en-US" altLang="zh-CN">
                <a:solidFill>
                  <a:srgbClr val="0070C0"/>
                </a:solidFill>
                <a:latin typeface="黑体" panose="02010609060101010101" charset="-122"/>
                <a:ea typeface="黑体" panose="02010609060101010101" charset="-122"/>
                <a:cs typeface="黑体" panose="02010609060101010101" charset="-122"/>
              </a:rPr>
              <a:t>”</a:t>
            </a:r>
            <a:r>
              <a:rPr lang="zh-CN" altLang="en-US">
                <a:solidFill>
                  <a:srgbClr val="0070C0"/>
                </a:solidFill>
                <a:latin typeface="黑体" panose="02010609060101010101" charset="-122"/>
                <a:ea typeface="黑体" panose="02010609060101010101" charset="-122"/>
                <a:cs typeface="黑体" panose="02010609060101010101" charset="-122"/>
              </a:rPr>
              <a:t>奠定物质基础。</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_2_BD#3712956c5.fixed?pid=bb9bf6be7&amp;color=255,255,255&amp;vtp=1&amp;bbb=1"/>
          <p:cNvSpPr/>
          <p:nvPr/>
        </p:nvSpPr>
        <p:spPr>
          <a:xfrm>
            <a:off x="3175" y="2317750"/>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第一课</a:t>
            </a:r>
            <a:r>
              <a:rPr lang="en-US" altLang="zh-CN" sz="3200" b="1" i="0" dirty="0">
                <a:solidFill>
                  <a:srgbClr val="DE69A3"/>
                </a:solidFill>
                <a:latin typeface="微软雅黑" panose="020B0503020204020204" charset="-122"/>
                <a:ea typeface="微软雅黑" panose="020B0503020204020204" charset="-122"/>
                <a:cs typeface="微软雅黑" panose="020B0503020204020204" pitchFamily="34" charset="-120"/>
              </a:rPr>
              <a:t> </a:t>
            </a:r>
            <a:endParaRPr lang="en-US" altLang="zh-CN"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4000"/>
              </a:lnSpc>
            </a:pPr>
            <a:endParaRPr lang="en-US" altLang="zh-CN"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4000"/>
              </a:lnSpc>
            </a:pPr>
            <a:r>
              <a:rPr lang="zh-CN" altLang="en-US" sz="3200" b="1" i="0" dirty="0">
                <a:solidFill>
                  <a:srgbClr val="DE69A3"/>
                </a:solidFill>
                <a:latin typeface="微软雅黑" panose="020B0503020204020204" charset="-122"/>
                <a:ea typeface="微软雅黑" panose="020B0503020204020204" charset="-122"/>
                <a:cs typeface="微软雅黑" panose="020B0503020204020204" pitchFamily="34" charset="-120"/>
              </a:rPr>
              <a:t>综合上分</a:t>
            </a:r>
            <a:endParaRPr lang="zh-CN" altLang="en-US" sz="32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7698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河南部分学校</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当近代西方国家冲破封建制度的罗网，取得日新月异的进步时，中国仍然处于日趋没落的封建专制统治之下。鸦片战争后，中国逐步成为半殖民地半封建社会，陷入内忧外患的黑暗境地。可见（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帝国主义和中华民族、封建主义和人民大众的矛盾是近代中国社会主要矛盾</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争取民族独立、人民解放是近代中国人民的历史任务之一</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民族资产阶级力量十分弱小是近代中国的基本的国情</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西方民主思想的传入是近代中国革命发生的根本原因</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2502535" y="202946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A</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405630"/>
            <a:ext cx="10778490" cy="1751965"/>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近代中国人民的历史任务、近代中国的基本国情和主要矛盾。帝国主义和中华民族的矛盾、封建主义和人民大众的矛盾是近代中国社会的主要矛盾。争取民族独立、人民解放，实现国家富强、人民幸福成为近代中国人民的历史任务，</a:t>
            </a:r>
            <a:r>
              <a:rPr lang="en-US" altLang="en-US">
                <a:latin typeface="黑体" panose="02010609060101010101" charset="-122"/>
                <a:ea typeface="黑体" panose="02010609060101010101" charset="-122"/>
                <a:cs typeface="黑体" panose="02010609060101010101" charset="-122"/>
              </a:rPr>
              <a:t>①②</a:t>
            </a:r>
            <a:r>
              <a:rPr lang="zh-CN" altLang="en-US">
                <a:latin typeface="黑体" panose="02010609060101010101" charset="-122"/>
                <a:ea typeface="黑体" panose="02010609060101010101" charset="-122"/>
                <a:cs typeface="黑体" panose="02010609060101010101" charset="-122"/>
              </a:rPr>
              <a:t>正确。半殖民地半封建社会是近代中国的基本国情，</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错误。近代中国革命发生的根本原因是帝国主义的侵略和封建主义的压迫，使中国社会的主要矛盾激化，民族危机和社会矛盾日益加深，而不是西方民主思想的传入，</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错误。</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04b7ee623.fixed?pid=3712956c5&amp;color=195,214,0&amp;vtp=1&amp;bbb=1"/>
          <p:cNvSpPr/>
          <p:nvPr/>
        </p:nvSpPr>
        <p:spPr>
          <a:xfrm>
            <a:off x="963295" y="1798955"/>
            <a:ext cx="10266045" cy="1207135"/>
          </a:xfrm>
          <a:prstGeom prst="rect">
            <a:avLst/>
          </a:prstGeom>
          <a:noFill/>
        </p:spPr>
        <p:txBody>
          <a:bodyPr wrap="none" lIns="0" tIns="0" rIns="0" bIns="0" rtlCol="0" anchor="ctr"/>
          <a:lstStyle/>
          <a:p>
            <a:pPr algn="ctr" latinLnBrk="1">
              <a:lnSpc>
                <a:spcPts val="5400"/>
              </a:lnSpc>
            </a:pP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第一框</a:t>
            </a:r>
            <a:r>
              <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rPr>
              <a:t> </a:t>
            </a:r>
            <a:endPar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endParaRPr lang="en-US" altLang="zh-CN"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a:p>
            <a:pPr algn="ctr" latinLnBrk="1">
              <a:lnSpc>
                <a:spcPts val="5400"/>
              </a:lnSpc>
            </a:pPr>
            <a:r>
              <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rPr>
              <a:t>中华人民共和国成立前各种政治力量</a:t>
            </a:r>
            <a:endParaRPr lang="zh-CN" altLang="en-US" sz="4400" b="1" i="0" dirty="0">
              <a:solidFill>
                <a:srgbClr val="DE69A3"/>
              </a:solidFill>
              <a:latin typeface="微软雅黑" panose="020B0503020204020204" charset="-122"/>
              <a:ea typeface="微软雅黑" panose="020B0503020204020204" charset="-122"/>
              <a:cs typeface="微软雅黑" panose="020B0503020204020204" pitchFamily="34" charset="-120"/>
            </a:endParaRPr>
          </a:p>
        </p:txBody>
      </p:sp>
      <p:sp>
        <p:nvSpPr>
          <p:cNvPr id="3" name="C_2_BD#3712956c5.fixed?pid=bb9bf6be7&amp;color=255,255,255&amp;vtp=1&amp;bbb=1"/>
          <p:cNvSpPr/>
          <p:nvPr/>
        </p:nvSpPr>
        <p:spPr>
          <a:xfrm>
            <a:off x="3175" y="3790315"/>
            <a:ext cx="12188952" cy="649224"/>
          </a:xfrm>
          <a:prstGeom prst="rect">
            <a:avLst/>
          </a:prstGeom>
          <a:noFill/>
        </p:spPr>
        <p:txBody>
          <a:bodyPr wrap="none" lIns="0" tIns="0" rIns="0" bIns="0" rtlCol="0" anchor="ctr"/>
          <a:lstStyle/>
          <a:p>
            <a:pPr algn="ctr" latinLnBrk="1">
              <a:lnSpc>
                <a:spcPts val="4000"/>
              </a:lnSpc>
            </a:pPr>
            <a:r>
              <a:rPr lang="zh-CN" sz="3200" b="1" i="0" dirty="0">
                <a:solidFill>
                  <a:srgbClr val="FFFFFF"/>
                </a:solidFill>
                <a:latin typeface="微软雅黑" panose="020B0503020204020204" charset="-122"/>
                <a:ea typeface="微软雅黑" panose="020B0503020204020204" charset="-122"/>
                <a:cs typeface="微软雅黑" panose="020B0503020204020204" pitchFamily="34" charset="-120"/>
              </a:rPr>
              <a:t>对点上分</a:t>
            </a:r>
            <a:endParaRPr lang="zh-CN" sz="3200" b="1" i="0" dirty="0">
              <a:solidFill>
                <a:srgbClr val="FFFFFF"/>
              </a:solidFill>
              <a:latin typeface="微软雅黑" panose="020B0503020204020204" charset="-122"/>
              <a:ea typeface="微软雅黑" panose="020B0503020204020204" charset="-122"/>
              <a:cs typeface="微软雅黑" panose="020B0503020204020204" pitchFamily="34" charset="-120"/>
            </a:endParaRPr>
          </a:p>
        </p:txBody>
      </p:sp>
    </p:spTree>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908685" y="1188720"/>
            <a:ext cx="10253980" cy="3025140"/>
          </a:xfrm>
          <a:prstGeom prst="rect">
            <a:avLst/>
          </a:prstGeom>
          <a:noFill/>
        </p:spPr>
        <p:txBody>
          <a:bodyPr wrap="square" rtlCol="0">
            <a:sp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江苏扬州一中</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高一月考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小说《子夜》书名寓意为</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中国人民即将告别最黑暗的岁月，迎来光辉的黎明</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，内容则以</a:t>
            </a:r>
            <a:r>
              <a:rPr lang="en-US" altLang="zh-CN">
                <a:latin typeface="黑体" panose="02010609060101010101" charset="-122"/>
                <a:ea typeface="黑体" panose="02010609060101010101" charset="-122"/>
              </a:rPr>
              <a:t>20</a:t>
            </a:r>
            <a:r>
              <a:rPr lang="zh-CN" altLang="en-US">
                <a:latin typeface="黑体" panose="02010609060101010101" charset="-122"/>
                <a:ea typeface="黑体" panose="02010609060101010101" charset="-122"/>
              </a:rPr>
              <a:t>世纪</a:t>
            </a:r>
            <a:r>
              <a:rPr lang="en-US" altLang="zh-CN">
                <a:latin typeface="黑体" panose="02010609060101010101" charset="-122"/>
                <a:ea typeface="黑体" panose="02010609060101010101" charset="-122"/>
              </a:rPr>
              <a:t>30</a:t>
            </a:r>
            <a:r>
              <a:rPr lang="zh-CN" altLang="en-US">
                <a:latin typeface="黑体" panose="02010609060101010101" charset="-122"/>
                <a:ea typeface="黑体" panose="02010609060101010101" charset="-122"/>
              </a:rPr>
              <a:t>年代初期的上海为背景，描写中国民族资本家吴荪甫无法回避的冷酷现实及其梦想破灭的过程。作者所描写的当时的中国（　　）</a:t>
            </a:r>
            <a:endParaRPr lang="zh-CN" altLang="en-US">
              <a:latin typeface="黑体" panose="02010609060101010101" charset="-122"/>
              <a:ea typeface="黑体" panose="02010609060101010101" charset="-122"/>
            </a:endParaRPr>
          </a:p>
          <a:p>
            <a:pPr indent="0" algn="just" fontAlgn="auto">
              <a:lnSpc>
                <a:spcPct val="115000"/>
              </a:lnSpc>
              <a:spcBef>
                <a:spcPts val="0"/>
              </a:spcBef>
              <a:spcAft>
                <a:spcPts val="0"/>
              </a:spcAft>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形式上独立自主，实际上却受殖民主义的奴役</a:t>
            </a:r>
            <a:endParaRPr lang="zh-CN" altLang="en-US">
              <a:latin typeface="黑体" panose="02010609060101010101" charset="-122"/>
              <a:ea typeface="黑体" panose="02010609060101010101" charset="-122"/>
            </a:endParaRPr>
          </a:p>
          <a:p>
            <a:pPr indent="0" algn="just" fontAlgn="auto">
              <a:lnSpc>
                <a:spcPct val="115000"/>
              </a:lnSpc>
              <a:spcBef>
                <a:spcPts val="0"/>
              </a:spcBef>
              <a:spcAft>
                <a:spcPts val="0"/>
              </a:spcAft>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在民族资产阶级带领下，进行可歌可泣的斗争</a:t>
            </a:r>
            <a:endParaRPr lang="zh-CN" altLang="en-US">
              <a:latin typeface="黑体" panose="02010609060101010101" charset="-122"/>
              <a:ea typeface="黑体" panose="02010609060101010101" charset="-122"/>
            </a:endParaRPr>
          </a:p>
          <a:p>
            <a:pPr indent="0" algn="just" fontAlgn="auto">
              <a:lnSpc>
                <a:spcPct val="115000"/>
              </a:lnSpc>
              <a:spcBef>
                <a:spcPts val="0"/>
              </a:spcBef>
              <a:spcAft>
                <a:spcPts val="0"/>
              </a:spcAft>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走独立发展资本主义道路的救国方案无法实现</a:t>
            </a:r>
            <a:endParaRPr lang="zh-CN" altLang="en-US">
              <a:latin typeface="黑体" panose="02010609060101010101" charset="-122"/>
              <a:ea typeface="黑体" panose="02010609060101010101" charset="-122"/>
            </a:endParaRPr>
          </a:p>
          <a:p>
            <a:pPr indent="0" algn="just" fontAlgn="auto">
              <a:lnSpc>
                <a:spcPct val="115000"/>
              </a:lnSpc>
              <a:spcBef>
                <a:spcPts val="0"/>
              </a:spcBef>
              <a:spcAft>
                <a:spcPts val="0"/>
              </a:spcAft>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资产阶级和无产阶级的矛盾是社会的主要矛盾</a:t>
            </a:r>
            <a:endParaRPr lang="zh-CN" altLang="en-US">
              <a:latin typeface="黑体" panose="02010609060101010101" charset="-122"/>
              <a:ea typeface="黑体" panose="02010609060101010101" charset="-122"/>
            </a:endParaRPr>
          </a:p>
          <a:p>
            <a:pPr indent="0" algn="just" fontAlgn="auto">
              <a:lnSpc>
                <a:spcPct val="15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6510655" y="2052955"/>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02640" y="4213860"/>
            <a:ext cx="10668635" cy="186118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【解析】本题考查近代中国的基本国情和主要矛盾、各种政治力量解决中国问题的方案。小说《子夜》以</a:t>
            </a:r>
            <a:r>
              <a:rPr lang="en-US" altLang="zh-CN" sz="1600">
                <a:latin typeface="黑体" panose="02010609060101010101" charset="-122"/>
                <a:ea typeface="黑体" panose="02010609060101010101" charset="-122"/>
                <a:cs typeface="黑体" panose="02010609060101010101" charset="-122"/>
              </a:rPr>
              <a:t>20</a:t>
            </a:r>
            <a:r>
              <a:rPr lang="zh-CN" altLang="en-US" sz="1600">
                <a:latin typeface="黑体" panose="02010609060101010101" charset="-122"/>
                <a:ea typeface="黑体" panose="02010609060101010101" charset="-122"/>
                <a:cs typeface="黑体" panose="02010609060101010101" charset="-122"/>
              </a:rPr>
              <a:t>世纪</a:t>
            </a:r>
            <a:r>
              <a:rPr lang="en-US" altLang="zh-CN" sz="1600">
                <a:latin typeface="黑体" panose="02010609060101010101" charset="-122"/>
                <a:ea typeface="黑体" panose="02010609060101010101" charset="-122"/>
                <a:cs typeface="黑体" panose="02010609060101010101" charset="-122"/>
              </a:rPr>
              <a:t>30</a:t>
            </a:r>
            <a:r>
              <a:rPr lang="zh-CN" altLang="en-US" sz="1600">
                <a:latin typeface="黑体" panose="02010609060101010101" charset="-122"/>
                <a:ea typeface="黑体" panose="02010609060101010101" charset="-122"/>
                <a:cs typeface="黑体" panose="02010609060101010101" charset="-122"/>
              </a:rPr>
              <a:t>年代初期的上海为背景，描写中国民族资本家吴荪甫无法回避的冷酷现实及其梦想破灭的过程。这个时候的中国处于半殖民地半封建社会，因此形式上独立自主，实际上却受殖民主义的奴役，走独立发展资本主义道路的救国方案无法实现，</a:t>
            </a:r>
            <a:r>
              <a:rPr lang="en-US" altLang="en-US" sz="1600">
                <a:latin typeface="黑体" panose="02010609060101010101" charset="-122"/>
                <a:ea typeface="黑体" panose="02010609060101010101" charset="-122"/>
                <a:cs typeface="黑体" panose="02010609060101010101" charset="-122"/>
              </a:rPr>
              <a:t>①③</a:t>
            </a:r>
            <a:r>
              <a:rPr lang="zh-CN" altLang="en-US" sz="1600">
                <a:latin typeface="黑体" panose="02010609060101010101" charset="-122"/>
                <a:ea typeface="黑体" panose="02010609060101010101" charset="-122"/>
                <a:cs typeface="黑体" panose="02010609060101010101" charset="-122"/>
              </a:rPr>
              <a:t>符合题意；当时中国民族资产阶级力量弱小且具有软弱性和妥协性，不能承担起领导中国人民完成反帝反封建的民主革命的使命，</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说法错误；在当时社会，帝国主义和中华民族的矛盾、封建主义和人民大众的矛盾是社会的主要矛盾，</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不选。</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76985"/>
            <a:ext cx="10659745" cy="357695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安徽六校</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红船破雾，唤起民族觉醒；长征万里，踏出信仰征途；改革开放，奏响发展华章。百余年来，我们党团结带领人民迎来了从落后时代、跟上时代再到引领时代的伟大跨越，创造了彪炳中华民族发展史的奇迹。关于党取得的伟大成就与作出的历史贡献，下列对应正确的是（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推倒三山迎丽日，改天换地谱新章</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为实现中华民族伟大复兴奠定了根本政治前提和制度基础</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改革春风吹大地，万千气象谱新篇</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为实现中华民族伟大复兴提供充满新的活力的体制保证和快速发展的物质条件</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蛟龙入海探深渊，北斗巡天探月弦</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为实现中华民族伟大复兴创造了根本社会条件</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工农携手改旧天，公私合营共向前</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为实现中华民族伟大复兴提供了制度基础</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9502140" y="202946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544320" y="1856740"/>
            <a:ext cx="9129395" cy="341249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【解析】本题考查实行改革开放、走向民富国强。</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推倒三山迎丽日</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对应新民主主义革命胜利，推翻</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三座大山</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。新民主主义革命胜利为实现中华民族伟大复兴创造了根本社会条件，而新中国成立后，中国共产党团结带领人民创造了社会主义革命和建设的伟大成就为实现中华民族伟大复兴奠定了根本政治前提和制度基础，</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排除。</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改革春风吹大地，万千气象谱新篇</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对应改革开放。改革开放和社会主义现代化建设的伟大成就，为实现中华民族伟大复兴提供了充满新的活力的体制保证和快速发展的物质条件，</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正确。</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蛟龙入海探深渊，北斗巡天探月弦</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属于新时代科技创新成就。新时代为中华民族伟大复兴提供了更为完善的制度保证、更为坚实的物质基础、更为主动的精神力量，</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排除。</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工农携手改旧天，公私合营共向前</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对应社会主义改造时期，这一时期确立了社会主义制度，为实现中华民族伟大复兴提供了制度基础，</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正确。</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10236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4.[</a:t>
            </a:r>
            <a:r>
              <a:rPr lang="zh-CN" altLang="en-US">
                <a:latin typeface="仿宋" panose="02010609060101010101" charset="-122"/>
                <a:ea typeface="仿宋" panose="02010609060101010101" charset="-122"/>
                <a:cs typeface="仿宋" panose="02010609060101010101" charset="-122"/>
              </a:rPr>
              <a:t>湖南湘潭一中</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高一月考</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2024</a:t>
            </a:r>
            <a:r>
              <a:rPr lang="zh-CN" altLang="en-US">
                <a:latin typeface="黑体" panose="02010609060101010101" charset="-122"/>
                <a:ea typeface="黑体" panose="02010609060101010101" charset="-122"/>
              </a:rPr>
              <a:t>年</a:t>
            </a:r>
            <a:r>
              <a:rPr lang="en-US" altLang="zh-CN">
                <a:latin typeface="黑体" panose="02010609060101010101" charset="-122"/>
                <a:ea typeface="黑体" panose="02010609060101010101" charset="-122"/>
              </a:rPr>
              <a:t>11</a:t>
            </a:r>
            <a:r>
              <a:rPr lang="zh-CN" altLang="en-US">
                <a:latin typeface="黑体" panose="02010609060101010101" charset="-122"/>
                <a:ea typeface="黑体" panose="02010609060101010101" charset="-122"/>
              </a:rPr>
              <a:t>月，重大革命题材电视剧《西北岁月》在多个平台热播。全剧时空定位自</a:t>
            </a:r>
            <a:r>
              <a:rPr lang="en-US" altLang="zh-CN">
                <a:latin typeface="黑体" panose="02010609060101010101" charset="-122"/>
                <a:ea typeface="黑体" panose="02010609060101010101" charset="-122"/>
              </a:rPr>
              <a:t>1927</a:t>
            </a:r>
            <a:r>
              <a:rPr lang="zh-CN" altLang="en-US">
                <a:latin typeface="黑体" panose="02010609060101010101" charset="-122"/>
                <a:ea typeface="黑体" panose="02010609060101010101" charset="-122"/>
              </a:rPr>
              <a:t>年大革命失败至</a:t>
            </a:r>
            <a:r>
              <a:rPr lang="en-US" altLang="zh-CN">
                <a:latin typeface="黑体" panose="02010609060101010101" charset="-122"/>
                <a:ea typeface="黑体" panose="02010609060101010101" charset="-122"/>
              </a:rPr>
              <a:t>1952</a:t>
            </a:r>
            <a:r>
              <a:rPr lang="zh-CN" altLang="en-US">
                <a:latin typeface="黑体" panose="02010609060101010101" charset="-122"/>
                <a:ea typeface="黑体" panose="02010609060101010101" charset="-122"/>
              </a:rPr>
              <a:t>年天兰铁路全线通车，描绘了土地革命战争、抗日战争、解放战争、新中国成立之初四个历史阶段，展现中国共产党以燎原之势走向全国胜利的峥嵘岁月。下列选项中对这四个历史阶段认识正确的是（　　）</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zh-CN" altLang="en-US">
                <a:latin typeface="黑体" panose="02010609060101010101" charset="-122"/>
                <a:ea typeface="黑体" panose="02010609060101010101" charset="-122"/>
              </a:rPr>
              <a:t>四个历史阶段的胜利为开创中国特色社会主义做了理论准备</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B.</a:t>
            </a:r>
            <a:r>
              <a:rPr lang="zh-CN" altLang="en-US">
                <a:latin typeface="黑体" panose="02010609060101010101" charset="-122"/>
                <a:ea typeface="黑体" panose="02010609060101010101" charset="-122"/>
              </a:rPr>
              <a:t>新中国的成立开辟了人类历史的新纪元，使中国人民从此当家作主</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C.</a:t>
            </a:r>
            <a:r>
              <a:rPr lang="zh-CN" altLang="en-US">
                <a:latin typeface="黑体" panose="02010609060101010101" charset="-122"/>
                <a:ea typeface="黑体" panose="02010609060101010101" charset="-122"/>
              </a:rPr>
              <a:t>中国人民在党的领导下探索出一条适合中国国情的革命道路</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D.</a:t>
            </a:r>
            <a:r>
              <a:rPr lang="zh-CN" altLang="en-US">
                <a:latin typeface="黑体" panose="02010609060101010101" charset="-122"/>
                <a:ea typeface="黑体" panose="02010609060101010101" charset="-122"/>
              </a:rPr>
              <a:t>使中国社会发生最为广泛而深刻的社会变革，逐步走向强大</a:t>
            </a:r>
            <a:endParaRPr lang="zh-CN" altLang="en-US">
              <a:latin typeface="黑体" panose="02010609060101010101" charset="-122"/>
              <a:ea typeface="黑体" panose="02010609060101010101" charset="-122"/>
            </a:endParaRPr>
          </a:p>
        </p:txBody>
      </p:sp>
      <p:sp>
        <p:nvSpPr>
          <p:cNvPr id="4" name="文本框 3"/>
          <p:cNvSpPr txBox="1"/>
          <p:nvPr/>
        </p:nvSpPr>
        <p:spPr>
          <a:xfrm>
            <a:off x="3815080" y="221805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291965"/>
            <a:ext cx="10660380" cy="1861185"/>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【解析】本题考查建立新中国、中国人民站起来。党在社会主义革命和建设中取得的独创性理论成果和巨大成就，为在新的历史时期开创中国特色社会主义提供了宝贵经验、理论准备和物质基础，</a:t>
            </a:r>
            <a:r>
              <a:rPr lang="en-US" altLang="zh-CN" sz="1600">
                <a:latin typeface="黑体" panose="02010609060101010101" charset="-122"/>
                <a:ea typeface="黑体" panose="02010609060101010101" charset="-122"/>
                <a:cs typeface="黑体" panose="02010609060101010101" charset="-122"/>
              </a:rPr>
              <a:t>A</a:t>
            </a:r>
            <a:r>
              <a:rPr lang="zh-CN" altLang="en-US" sz="1600">
                <a:latin typeface="黑体" panose="02010609060101010101" charset="-122"/>
                <a:ea typeface="黑体" panose="02010609060101010101" charset="-122"/>
                <a:cs typeface="黑体" panose="02010609060101010101" charset="-122"/>
              </a:rPr>
              <a:t>不选。十月革命的胜利开辟了人类历史的新纪元，</a:t>
            </a:r>
            <a:r>
              <a:rPr lang="en-US" altLang="zh-CN" sz="1600">
                <a:latin typeface="黑体" panose="02010609060101010101" charset="-122"/>
                <a:ea typeface="黑体" panose="02010609060101010101" charset="-122"/>
                <a:cs typeface="黑体" panose="02010609060101010101" charset="-122"/>
              </a:rPr>
              <a:t>B</a:t>
            </a:r>
            <a:r>
              <a:rPr lang="zh-CN" altLang="en-US" sz="1600">
                <a:latin typeface="黑体" panose="02010609060101010101" charset="-122"/>
                <a:ea typeface="黑体" panose="02010609060101010101" charset="-122"/>
                <a:cs typeface="黑体" panose="02010609060101010101" charset="-122"/>
              </a:rPr>
              <a:t>不选。自</a:t>
            </a:r>
            <a:r>
              <a:rPr lang="en-US" altLang="zh-CN" sz="1600">
                <a:latin typeface="黑体" panose="02010609060101010101" charset="-122"/>
                <a:ea typeface="黑体" panose="02010609060101010101" charset="-122"/>
                <a:cs typeface="黑体" panose="02010609060101010101" charset="-122"/>
              </a:rPr>
              <a:t>1927</a:t>
            </a:r>
            <a:r>
              <a:rPr lang="zh-CN" altLang="en-US" sz="1600">
                <a:latin typeface="黑体" panose="02010609060101010101" charset="-122"/>
                <a:ea typeface="黑体" panose="02010609060101010101" charset="-122"/>
                <a:cs typeface="黑体" panose="02010609060101010101" charset="-122"/>
              </a:rPr>
              <a:t>年大革命失败至</a:t>
            </a:r>
            <a:r>
              <a:rPr lang="en-US" altLang="zh-CN" sz="1600">
                <a:latin typeface="黑体" panose="02010609060101010101" charset="-122"/>
                <a:ea typeface="黑体" panose="02010609060101010101" charset="-122"/>
                <a:cs typeface="黑体" panose="02010609060101010101" charset="-122"/>
              </a:rPr>
              <a:t>1952</a:t>
            </a:r>
            <a:r>
              <a:rPr lang="zh-CN" altLang="en-US" sz="1600">
                <a:latin typeface="黑体" panose="02010609060101010101" charset="-122"/>
                <a:ea typeface="黑体" panose="02010609060101010101" charset="-122"/>
                <a:cs typeface="黑体" panose="02010609060101010101" charset="-122"/>
              </a:rPr>
              <a:t>年天兰铁路全线通车，描绘了土地革命战争、抗日战争、解放战争、新中国成立之初四个历史阶段，展现中国共产党以燎原之势走向全国胜利的峥嵘岁月，这体现了中国人民在党的领导下探索出一条适合中国国情的革命道路，最终取得新民主主义革命的胜利，</a:t>
            </a:r>
            <a:r>
              <a:rPr lang="en-US" altLang="zh-CN" sz="1600">
                <a:latin typeface="黑体" panose="02010609060101010101" charset="-122"/>
                <a:ea typeface="黑体" panose="02010609060101010101" charset="-122"/>
                <a:cs typeface="黑体" panose="02010609060101010101" charset="-122"/>
              </a:rPr>
              <a:t>C</a:t>
            </a:r>
            <a:r>
              <a:rPr lang="zh-CN" altLang="en-US" sz="1600">
                <a:latin typeface="黑体" panose="02010609060101010101" charset="-122"/>
                <a:ea typeface="黑体" panose="02010609060101010101" charset="-122"/>
                <a:cs typeface="黑体" panose="02010609060101010101" charset="-122"/>
              </a:rPr>
              <a:t>入选。</a:t>
            </a:r>
            <a:r>
              <a:rPr lang="en-US" altLang="zh-CN" sz="1600">
                <a:latin typeface="黑体" panose="02010609060101010101" charset="-122"/>
                <a:ea typeface="黑体" panose="02010609060101010101" charset="-122"/>
                <a:cs typeface="黑体" panose="02010609060101010101" charset="-122"/>
              </a:rPr>
              <a:t>1956</a:t>
            </a:r>
            <a:r>
              <a:rPr lang="zh-CN" altLang="en-US" sz="1600">
                <a:latin typeface="黑体" panose="02010609060101010101" charset="-122"/>
                <a:ea typeface="黑体" panose="02010609060101010101" charset="-122"/>
                <a:cs typeface="黑体" panose="02010609060101010101" charset="-122"/>
              </a:rPr>
              <a:t>年三大改造基本完成，我国确立社会主义制度，实现了中华民族有史以来最为广泛而深刻的社会变革，</a:t>
            </a:r>
            <a:r>
              <a:rPr lang="en-US" altLang="zh-CN" sz="1600">
                <a:latin typeface="黑体" panose="02010609060101010101" charset="-122"/>
                <a:ea typeface="黑体" panose="02010609060101010101" charset="-122"/>
                <a:cs typeface="黑体" panose="02010609060101010101" charset="-122"/>
              </a:rPr>
              <a:t>D</a:t>
            </a:r>
            <a:r>
              <a:rPr lang="zh-CN" altLang="en-US" sz="1600">
                <a:latin typeface="黑体" panose="02010609060101010101" charset="-122"/>
                <a:ea typeface="黑体" panose="02010609060101010101" charset="-122"/>
                <a:cs typeface="黑体" panose="02010609060101010101" charset="-122"/>
              </a:rPr>
              <a:t>不选。</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7635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5.[</a:t>
            </a:r>
            <a:r>
              <a:rPr lang="zh-CN" altLang="en-US">
                <a:latin typeface="仿宋" panose="02010609060101010101" charset="-122"/>
                <a:ea typeface="仿宋" panose="02010609060101010101" charset="-122"/>
                <a:cs typeface="仿宋" panose="02010609060101010101" charset="-122"/>
              </a:rPr>
              <a:t>山东德州</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高一月考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讲好中国故事、传播好中国声音，内容是根本。我们要深耕传播内容，讲好中国共产党的故事，讲好中国的故事，努力塑造可信、可爱、可敬的中国形象。下列关于中国故事的讲述可取的是（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改革开放</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为民族复兴提供了更为完善的制度保证</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红船起航</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从此中国人民在革命和建设中有了主心骨</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中华人民共和国成立</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从根本上改变了中国社会的发展方向</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新时代</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全面建成了小康社会，基本实现了社会主义现代化</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2208530" y="193230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544320" y="1856740"/>
            <a:ext cx="9129395" cy="3080385"/>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中国共产党领导人民取得的伟大成就。在新时代，中国共产党团结带领中国人民，创造了新时代中国特色社会主义的伟大成就，为实现中华民族伟大复兴提供了更为完善的制度保证、更为坚实的物质基础、更为主动的精神力量，</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错误。红船起航象征着中国共产党的成立。中国共产党一经诞生，就把为中国人民谋幸福、为中华民族谋复兴确立为自己的初心和使命。从此中国人民有了主心骨，</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正确。中华人民共和国的成立，为实现由新民主主义向社会主义的过渡创造了前提条件，从根本上改变了中国社会的发展方向，</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正确。在中国特色社会主义新时代，党领导人民取得了决胜全面建成小康社会的胜利，并迈上全面建设社会主义现代化国家、全面推进中华民族伟大复兴的新征程，但目前还没有基本实现社会主义现代化，</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不选。</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7698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6.[</a:t>
            </a:r>
            <a:r>
              <a:rPr lang="zh-CN" altLang="en-US">
                <a:latin typeface="仿宋" panose="02010609060101010101" charset="-122"/>
                <a:ea typeface="仿宋" panose="02010609060101010101" charset="-122"/>
                <a:cs typeface="仿宋" panose="02010609060101010101" charset="-122"/>
              </a:rPr>
              <a:t>福建厦门双十中学</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高一月考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中国共产党创造了新民主主义革命、社会主义革命和建设、改革开放和社会主义现代化建设、中国特色社会主义新时代的伟大成就，实现中华民族伟大复兴进入了不可逆转的历史进程。关于这些伟大成就的意义，下列说法正确的是（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新民主主义革命胜利，新中国成立，为实现中华民族伟大复兴创造了根本社会条件</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社会主义革命和建设，为实现中华民族伟大复兴提供了充满新的活力的体制保证</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改革开放和社会主义现代化建设，为实现中华民族伟大复兴奠定了根本政治前提</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中国特色社会主义新时代，为实现中华民族伟大复兴提供了更为完善的制度保证</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7198360" y="203898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795655" y="4534535"/>
            <a:ext cx="10660380"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【解析】本题考查中国共产党带领中国人民取得的伟大成就。新民主主义革命的胜利为实现中华民族伟大复兴创造了根本社会条件，</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说法正确；改革开放和社会主义现代化建设的伟大成就，为实现中华民族伟大复兴提供了充满新的活力的体制保证，</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错误；新中国成立后，社会主义革命和建设的伟大成就，为实现中华民族伟大复兴奠定了根本政治前提，</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错误；进入新时代，中国共产党团结带领中国人民，创造了新时代中国特色社会主义的伟大成就，为实现中华民族伟大复兴提供了更为完善的制度保证、更为坚实的物质基础、更为主动的精神力量，</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说法正确。</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76985"/>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7.[</a:t>
            </a:r>
            <a:r>
              <a:rPr lang="zh-CN" altLang="en-US">
                <a:latin typeface="仿宋" panose="02010609060101010101" charset="-122"/>
                <a:ea typeface="仿宋" panose="02010609060101010101" charset="-122"/>
                <a:cs typeface="仿宋" panose="02010609060101010101" charset="-122"/>
              </a:rPr>
              <a:t>辽宁部分高中</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党的二十届三中全会提出，当前和今后一个时期是以中国式现代化全面推进强国建设、民族复兴伟业的关键时期。中国式现代化是在改革开放中不断推进的，也必将在改革开放中开辟广阔前景。可见（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要继续扩大改革开放，把党和国家工作的重点转移到开放上来</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改革开放有利于解放和发展社会生产力，促进我国发展进步</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要推动我国社会主义制度的自我完善，赋予社会主义新的生机活力</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改革开放实现了中华民族有史以来最为广泛而深刻的社会变革</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3633470" y="203898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885190" y="4534535"/>
            <a:ext cx="10570210"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【解析】本题考查实行改革开放、走向民富国强。党和国家工作的重点是经济建设，</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转移到开放上来</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的表述错误，</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排除。改革开放是强国之路，通过解放和发展生产力推动我国发展，与中国式现代化在改革开放中推进的逻辑一致，</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正确。改革是社会主义制度的自我完善和发展，是社会主义社会发展的直接动力，改革开放能为社会主义注入生机活力，符合</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在改革开放中开辟广阔前景</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的内涵，</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正确。</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中华民族有史以来最为广泛而深刻的社会变革</a:t>
            </a:r>
            <a:r>
              <a:rPr lang="en-US" altLang="zh-CN" sz="1600">
                <a:latin typeface="黑体" panose="02010609060101010101" charset="-122"/>
                <a:ea typeface="黑体" panose="02010609060101010101" charset="-122"/>
                <a:cs typeface="黑体" panose="02010609060101010101" charset="-122"/>
              </a:rPr>
              <a:t>”</a:t>
            </a:r>
            <a:r>
              <a:rPr lang="zh-CN" altLang="en-US" sz="1600">
                <a:latin typeface="黑体" panose="02010609060101010101" charset="-122"/>
                <a:ea typeface="黑体" panose="02010609060101010101" charset="-122"/>
                <a:cs typeface="黑体" panose="02010609060101010101" charset="-122"/>
              </a:rPr>
              <a:t>指的是三大改造基本完成，社会主义制度确立，而非改革开放，</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排除。</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276985"/>
            <a:ext cx="10659745" cy="47390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8.[</a:t>
            </a:r>
            <a:r>
              <a:rPr lang="zh-CN" altLang="en-US">
                <a:latin typeface="仿宋" panose="02010609060101010101" charset="-122"/>
                <a:ea typeface="仿宋" panose="02010609060101010101" charset="-122"/>
                <a:cs typeface="仿宋" panose="02010609060101010101" charset="-122"/>
              </a:rPr>
              <a:t>安徽合肥四校</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河南某校开展</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追寻红色足迹，传承革命精神</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红色研学主题教育活动（路线图如下）。</a:t>
            </a:r>
            <a:endParaRPr lang="zh-CN" altLang="en-US">
              <a:latin typeface="黑体" panose="02010609060101010101" charset="-122"/>
              <a:ea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endParaRPr>
          </a:p>
          <a:p>
            <a:pPr indent="0" algn="just" fontAlgn="auto">
              <a:lnSpc>
                <a:spcPct val="140000"/>
              </a:lnSpc>
            </a:pPr>
            <a:endParaRPr lang="zh-CN" altLang="en-US">
              <a:latin typeface="黑体" panose="02010609060101010101" charset="-122"/>
              <a:ea typeface="黑体" panose="02010609060101010101" charset="-122"/>
            </a:endParaRPr>
          </a:p>
          <a:p>
            <a:pPr indent="0" algn="just" fontAlgn="auto">
              <a:lnSpc>
                <a:spcPct val="140000"/>
              </a:lnSpc>
            </a:pPr>
            <a:r>
              <a:rPr lang="zh-CN" altLang="en-US">
                <a:latin typeface="黑体" panose="02010609060101010101" charset="-122"/>
                <a:ea typeface="黑体" panose="02010609060101010101" charset="-122"/>
              </a:rPr>
              <a:t>其意义在于（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了解中国工人运动的伟大斗争，感受工人阶级的革命精神</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感悟中国特色社会主义展现出的强大生命力，坚定制度自信</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领略中华民族从站起来、富起来到强起来的伟大飞跃的历史进程</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领悟中国共产党是中国革命的主心骨，要坚定中国共产党的领导</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2249170" y="352488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graphicFrame>
        <p:nvGraphicFramePr>
          <p:cNvPr id="7" name="表格 6"/>
          <p:cNvGraphicFramePr/>
          <p:nvPr>
            <p:custDataLst>
              <p:tags r:id="rId2"/>
            </p:custDataLst>
          </p:nvPr>
        </p:nvGraphicFramePr>
        <p:xfrm>
          <a:off x="2961005" y="2142490"/>
          <a:ext cx="6267450" cy="1535430"/>
        </p:xfrm>
        <a:graphic>
          <a:graphicData uri="http://schemas.openxmlformats.org/drawingml/2006/table">
            <a:tbl>
              <a:tblPr/>
              <a:tblGrid>
                <a:gridCol w="2089150"/>
                <a:gridCol w="2089150"/>
                <a:gridCol w="2089150"/>
              </a:tblGrid>
              <a:tr h="1535430">
                <a:tc>
                  <a:txBody>
                    <a:bodyPr/>
                    <a:p>
                      <a:pPr marL="0" indent="0" algn="ctr">
                        <a:spcBef>
                          <a:spcPct val="0"/>
                        </a:spcBef>
                        <a:spcAft>
                          <a:spcPct val="0"/>
                        </a:spcAft>
                      </a:pPr>
                      <a:r>
                        <a:rPr lang="zh-CN" altLang="en-US" sz="1400" b="1">
                          <a:latin typeface="Times New Roman" panose="02020603050405020304"/>
                          <a:ea typeface="宋体" panose="02010600030101010101" pitchFamily="2" charset="-122"/>
                        </a:rPr>
                        <a:t>郑州二七纪念塔</a:t>
                      </a:r>
                      <a:endParaRPr lang="zh-CN" altLang="en-US" sz="1400" b="1">
                        <a:latin typeface="Times New Roman" panose="02020603050405020304"/>
                        <a:ea typeface="宋体" panose="02010600030101010101" pitchFamily="2" charset="-122"/>
                      </a:endParaRPr>
                    </a:p>
                    <a:p>
                      <a:pPr marL="0" indent="0" algn="ctr">
                        <a:spcBef>
                          <a:spcPct val="0"/>
                        </a:spcBef>
                        <a:spcAft>
                          <a:spcPct val="0"/>
                        </a:spcAft>
                      </a:pPr>
                      <a:r>
                        <a:rPr lang="zh-CN" altLang="en-US" sz="1400">
                          <a:latin typeface="Times New Roman" panose="02020603050405020304"/>
                          <a:ea typeface="宋体" panose="02010600030101010101" pitchFamily="2" charset="-122"/>
                        </a:rPr>
                        <a:t>纪念</a:t>
                      </a:r>
                      <a:r>
                        <a:rPr lang="en-US" altLang="zh-CN" sz="1400">
                          <a:latin typeface="Times New Roman" panose="02020603050405020304"/>
                          <a:ea typeface="宋体" panose="02010600030101010101" pitchFamily="2" charset="-122"/>
                        </a:rPr>
                        <a:t>1923</a:t>
                      </a:r>
                      <a:r>
                        <a:rPr lang="zh-CN" altLang="en-US" sz="1400">
                          <a:latin typeface="Times New Roman" panose="02020603050405020304"/>
                          <a:ea typeface="宋体" panose="02010600030101010101" pitchFamily="2" charset="-122"/>
                        </a:rPr>
                        <a:t>年京汉铁路工人大罢工。这是党领导的第一次工人运动高潮的顶点</a:t>
                      </a:r>
                      <a:endParaRPr lang="zh-CN" altLang="en-US" sz="1400">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algn="ctr">
                        <a:buClrTx/>
                        <a:buSzTx/>
                        <a:buNone/>
                      </a:pPr>
                      <a:r>
                        <a:rPr lang="zh-CN" altLang="en-US" sz="1400" b="1">
                          <a:latin typeface="Times New Roman" panose="02020603050405020304"/>
                          <a:ea typeface="宋体" panose="02010600030101010101" pitchFamily="2" charset="-122"/>
                        </a:rPr>
                        <a:t>信阳新县鄂豫皖苏区首府革命博物馆</a:t>
                      </a:r>
                      <a:r>
                        <a:rPr lang="zh-CN" altLang="en-US" sz="1400">
                          <a:latin typeface="Times New Roman" panose="02020603050405020304"/>
                          <a:ea typeface="宋体" panose="02010600030101010101" pitchFamily="2" charset="-122"/>
                        </a:rPr>
                        <a:t>集中展示大别革命根据地“28年红旗不倒”光辉历史</a:t>
                      </a:r>
                      <a:endParaRPr lang="zh-CN" altLang="en-US" sz="1400">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algn="ctr">
                        <a:buClrTx/>
                        <a:buSzTx/>
                        <a:buNone/>
                      </a:pPr>
                      <a:r>
                        <a:rPr lang="zh-CN" altLang="en-US" sz="1400" b="1">
                          <a:latin typeface="Times New Roman" panose="02020603050405020304"/>
                          <a:ea typeface="宋体" panose="02010600030101010101" pitchFamily="2" charset="-122"/>
                        </a:rPr>
                        <a:t>兰考焦裕禄纪念园</a:t>
                      </a:r>
                      <a:r>
                        <a:rPr lang="zh-CN" altLang="en-US" sz="1400">
                          <a:latin typeface="Times New Roman" panose="02020603050405020304"/>
                          <a:ea typeface="宋体" panose="02010600030101010101" pitchFamily="2" charset="-122"/>
                        </a:rPr>
                        <a:t>集中展示了“县委书记的榜样”焦裕禄带领兰考人民治理“三害”的感人事迹</a:t>
                      </a:r>
                      <a:endParaRPr lang="zh-CN" altLang="en-US" sz="1400">
                        <a:latin typeface="Times New Roman" panose="02020603050405020304"/>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ustDataLst>
      <p:tags r:id="rId3"/>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544320" y="1856740"/>
            <a:ext cx="9129395" cy="274828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【解析】本题考查没有共产党就没有新中国。郑州二七纪念塔纪念的是</a:t>
            </a:r>
            <a:r>
              <a:rPr lang="en-US" altLang="zh-CN">
                <a:latin typeface="黑体" panose="02010609060101010101" charset="-122"/>
                <a:ea typeface="黑体" panose="02010609060101010101" charset="-122"/>
                <a:cs typeface="黑体" panose="02010609060101010101" charset="-122"/>
              </a:rPr>
              <a:t>1923</a:t>
            </a:r>
            <a:r>
              <a:rPr lang="zh-CN" altLang="en-US">
                <a:latin typeface="黑体" panose="02010609060101010101" charset="-122"/>
                <a:ea typeface="黑体" panose="02010609060101010101" charset="-122"/>
                <a:cs typeface="黑体" panose="02010609060101010101" charset="-122"/>
              </a:rPr>
              <a:t>年京汉铁路工人运动，通过参观可以了解中国工人运动的伟大斗争，感受工人阶级的革命精神，</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正确。此次红色研学主题教育活动主要围绕中国革命历史以及社会主义建设时期而展开，未涉及中国特色社会主义制度相关内容，不能感悟中国特色社会主义制度自信，</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排除。活动路线主要是关于革命斗争时期和社会主义建设初期的事迹，并不能体现中华民族从站起来、富起来到强起来的伟大飞跃历史进程，</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排除。京汉铁路工人运动、大别山革命根据地、焦裕禄带领兰考人民治理</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三害</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，都体现了中国共产党在不同阶段的领导作用，有利于领悟中国共产党在中国革命中的主心骨作用，坚定党的领导，</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正确。</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503680"/>
            <a:ext cx="1065974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1.[</a:t>
            </a:r>
            <a:r>
              <a:rPr lang="zh-CN" altLang="en-US">
                <a:latin typeface="仿宋" panose="02010609060101010101" charset="-122"/>
                <a:ea typeface="仿宋" panose="02010609060101010101" charset="-122"/>
                <a:cs typeface="仿宋" panose="02010609060101010101" charset="-122"/>
              </a:rPr>
              <a:t>安徽</a:t>
            </a:r>
            <a:r>
              <a:rPr lang="en-US" altLang="zh-CN">
                <a:latin typeface="仿宋" panose="02010609060101010101" charset="-122"/>
                <a:ea typeface="仿宋" panose="02010609060101010101" charset="-122"/>
                <a:cs typeface="仿宋" panose="02010609060101010101" charset="-122"/>
              </a:rPr>
              <a:t>A10</a:t>
            </a:r>
            <a:r>
              <a:rPr lang="zh-CN" altLang="en-US">
                <a:latin typeface="仿宋" panose="02010609060101010101" charset="-122"/>
                <a:ea typeface="仿宋" panose="02010609060101010101" charset="-122"/>
                <a:cs typeface="仿宋" panose="02010609060101010101" charset="-122"/>
              </a:rPr>
              <a:t>联盟</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中国近代社会是一个剧烈动荡和深刻变革的时期。在这百余年中，中国经历了传统社会结构瓦解、外来文化冲击、政治制度的更迭以及思想观念的更新，最终从封建帝国转向现代国家。下列对近代中国国情、主要矛盾、历史任务的相关描述，正确的是</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　　</a:t>
            </a:r>
            <a:r>
              <a:rPr lang="en-US" altLang="zh-CN">
                <a:latin typeface="黑体" panose="02010609060101010101" charset="-122"/>
                <a:ea typeface="黑体" panose="02010609060101010101" charset="-122"/>
              </a:rPr>
              <a:t>)</a:t>
            </a:r>
            <a:endParaRPr lang="en-US" altLang="zh-CN">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认识和解决近代中国一切社会问题的基本依据是鸦片战争的失败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近代中国的历史任务是为中国人民谋幸福、为中华民族谋复兴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帝国主义和中华民族、封建主义和人民大众的矛盾是近代中国社会的主要矛盾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形式上独立自主，实际上在政治、经济等方面受外国殖民主义的控制和奴役</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8506460" y="226187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974725" y="1213485"/>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上分点</a:t>
            </a:r>
            <a:r>
              <a:rPr lang="en-US" altLang="zh-CN" sz="2000" b="1">
                <a:latin typeface="黑体" panose="02010609060101010101" charset="-122"/>
                <a:ea typeface="黑体" panose="02010609060101010101" charset="-122"/>
                <a:cs typeface="黑体" panose="02010609060101010101" charset="-122"/>
              </a:rPr>
              <a:t>1  </a:t>
            </a:r>
            <a:r>
              <a:rPr lang="zh-CN" altLang="en-US" sz="2000" b="1">
                <a:latin typeface="黑体" panose="02010609060101010101" charset="-122"/>
                <a:ea typeface="黑体" panose="02010609060101010101" charset="-122"/>
                <a:cs typeface="黑体" panose="02010609060101010101" charset="-122"/>
              </a:rPr>
              <a:t>近代中国的基本国情和主要矛盾</a:t>
            </a:r>
            <a:endParaRPr lang="zh-CN" altLang="en-US" sz="2000" b="1">
              <a:latin typeface="黑体" panose="02010609060101010101" charset="-122"/>
              <a:ea typeface="黑体" panose="02010609060101010101" charset="-122"/>
              <a:cs typeface="黑体" panose="02010609060101010101" charset="-122"/>
            </a:endParaRPr>
          </a:p>
        </p:txBody>
      </p:sp>
      <p:sp>
        <p:nvSpPr>
          <p:cNvPr id="5" name="文本框 4"/>
          <p:cNvSpPr txBox="1"/>
          <p:nvPr/>
        </p:nvSpPr>
        <p:spPr>
          <a:xfrm>
            <a:off x="795655" y="4615815"/>
            <a:ext cx="10660380" cy="1565910"/>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a:t>
            </a:r>
            <a:r>
              <a:rPr lang="zh-CN" altLang="en-US" sz="1600">
                <a:latin typeface="黑体" panose="02010609060101010101" charset="-122"/>
                <a:ea typeface="黑体" panose="02010609060101010101" charset="-122"/>
                <a:cs typeface="黑体" panose="02010609060101010101" charset="-122"/>
                <a:sym typeface="+mn-ea"/>
              </a:rPr>
              <a:t>本题考查近代中国的基本国情和主要矛盾。半殖民地半封建社会的基本国情是认识和解决近代中国一切社会问题的基本依据，</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错误。近代中国的历史任务是争取民族独立、人民解放，实现国家富强、人民幸福，</a:t>
            </a:r>
            <a:r>
              <a:rPr lang="en-US" altLang="en-US" sz="1600">
                <a:latin typeface="黑体" panose="02010609060101010101" charset="-122"/>
                <a:ea typeface="黑体" panose="02010609060101010101" charset="-122"/>
                <a:cs typeface="黑体" panose="02010609060101010101" charset="-122"/>
                <a:sym typeface="+mn-ea"/>
              </a:rPr>
              <a:t>②</a:t>
            </a:r>
            <a:r>
              <a:rPr lang="zh-CN" altLang="en-US" sz="1600">
                <a:latin typeface="黑体" panose="02010609060101010101" charset="-122"/>
                <a:ea typeface="黑体" panose="02010609060101010101" charset="-122"/>
                <a:cs typeface="黑体" panose="02010609060101010101" charset="-122"/>
                <a:sym typeface="+mn-ea"/>
              </a:rPr>
              <a:t>错误。近代中国半殖民地半封建社会的社会性质决定了近代中国社会矛盾呈现错综复杂的状况，其中帝国主义和中华民族、封建主义和人民大众的矛盾是近代中国社会的主要矛盾，</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正确。近代中国的基本国情中，半殖民地是指形式上独立自主，实际上在政治、经济等方面受外国殖民主义的控制和奴役，</a:t>
            </a:r>
            <a:r>
              <a:rPr lang="en-US" altLang="en-US" sz="1600">
                <a:latin typeface="黑体" panose="02010609060101010101" charset="-122"/>
                <a:ea typeface="黑体" panose="02010609060101010101" charset="-122"/>
                <a:cs typeface="黑体" panose="02010609060101010101" charset="-122"/>
                <a:sym typeface="+mn-ea"/>
              </a:rPr>
              <a:t>④</a:t>
            </a:r>
            <a:r>
              <a:rPr lang="zh-CN" altLang="en-US" sz="1600">
                <a:latin typeface="黑体" panose="02010609060101010101" charset="-122"/>
                <a:ea typeface="黑体" panose="02010609060101010101" charset="-122"/>
                <a:cs typeface="黑体" panose="02010609060101010101" charset="-122"/>
                <a:sym typeface="+mn-ea"/>
              </a:rPr>
              <a:t>正确。</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4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513840" y="1574800"/>
            <a:ext cx="9163685" cy="3707765"/>
          </a:xfrm>
          <a:prstGeom prst="rect">
            <a:avLst/>
          </a:prstGeom>
          <a:noFill/>
        </p:spPr>
        <p:txBody>
          <a:bodyPr wrap="square" rtlCol="0">
            <a:noAutofit/>
          </a:bodyPr>
          <a:p>
            <a:pPr indent="0" algn="just" fontAlgn="auto">
              <a:lnSpc>
                <a:spcPct val="150000"/>
              </a:lnSpc>
            </a:pPr>
            <a:r>
              <a:rPr lang="en-US" altLang="zh-CN">
                <a:latin typeface="仿宋" panose="02010609060101010101" charset="-122"/>
                <a:ea typeface="仿宋" panose="02010609060101010101" charset="-122"/>
                <a:cs typeface="仿宋" panose="02010609060101010101" charset="-122"/>
              </a:rPr>
              <a:t>9.[</a:t>
            </a:r>
            <a:r>
              <a:rPr lang="zh-CN" altLang="en-US">
                <a:latin typeface="仿宋" panose="02010609060101010101" charset="-122"/>
                <a:ea typeface="仿宋" panose="02010609060101010101" charset="-122"/>
                <a:cs typeface="仿宋" panose="02010609060101010101" charset="-122"/>
              </a:rPr>
              <a:t>山东烟台</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高一期中</a:t>
            </a:r>
            <a:r>
              <a:rPr lang="en-US" altLang="zh-CN">
                <a:latin typeface="仿宋" panose="02010609060101010101" charset="-122"/>
                <a:ea typeface="仿宋" panose="02010609060101010101" charset="-122"/>
                <a:cs typeface="仿宋" panose="02010609060101010101" charset="-122"/>
              </a:rPr>
              <a:t>]</a:t>
            </a:r>
            <a:r>
              <a:rPr lang="en-US" altLang="zh-CN">
                <a:latin typeface="楷体" panose="02010609060101010101" charset="-122"/>
                <a:ea typeface="楷体" panose="02010609060101010101" charset="-122"/>
                <a:cs typeface="楷体" panose="02010609060101010101" charset="-122"/>
              </a:rPr>
              <a:t>1840</a:t>
            </a:r>
            <a:r>
              <a:rPr lang="zh-CN" altLang="en-US">
                <a:latin typeface="楷体" panose="02010609060101010101" charset="-122"/>
                <a:ea typeface="楷体" panose="02010609060101010101" charset="-122"/>
                <a:cs typeface="楷体" panose="02010609060101010101" charset="-122"/>
              </a:rPr>
              <a:t>年鸦片战争以后，无数仁人志士为实现中华民族伟大复兴进行了不懈探索，但都没能根本改变中华民族受压迫、受剥削的悲惨境地。</a:t>
            </a:r>
            <a:endParaRPr lang="zh-CN" altLang="en-US">
              <a:latin typeface="楷体" panose="02010609060101010101" charset="-122"/>
              <a:ea typeface="楷体" panose="02010609060101010101" charset="-122"/>
              <a:cs typeface="楷体" panose="02010609060101010101" charset="-122"/>
            </a:endParaRPr>
          </a:p>
          <a:p>
            <a:pPr indent="0" algn="just" fontAlgn="auto">
              <a:lnSpc>
                <a:spcPct val="150000"/>
              </a:lnSpc>
            </a:pPr>
            <a:r>
              <a:rPr lang="zh-CN" altLang="en-US">
                <a:latin typeface="楷体" panose="02010609060101010101" charset="-122"/>
                <a:ea typeface="楷体" panose="02010609060101010101" charset="-122"/>
                <a:cs typeface="楷体" panose="02010609060101010101" charset="-122"/>
              </a:rPr>
              <a:t> </a:t>
            </a:r>
            <a:r>
              <a:rPr lang="en-US" altLang="zh-CN">
                <a:latin typeface="楷体" panose="02010609060101010101" charset="-122"/>
                <a:ea typeface="楷体" panose="02010609060101010101" charset="-122"/>
                <a:cs typeface="楷体" panose="02010609060101010101" charset="-122"/>
              </a:rPr>
              <a:t>   </a:t>
            </a:r>
            <a:r>
              <a:rPr lang="zh-CN" altLang="en-US">
                <a:latin typeface="楷体" panose="02010609060101010101" charset="-122"/>
                <a:ea typeface="楷体" panose="02010609060101010101" charset="-122"/>
                <a:cs typeface="楷体" panose="02010609060101010101" charset="-122"/>
              </a:rPr>
              <a:t>历史决定主题，也选择历史使命的真正承担者。在中国共产党的领导下，国家从封闭落后迈向开放进步，从温饱不足迈向全面小康，从</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一穷二白</a:t>
            </a:r>
            <a:r>
              <a:rPr lang="en-US" altLang="zh-CN">
                <a:latin typeface="楷体" panose="02010609060101010101" charset="-122"/>
                <a:ea typeface="楷体" panose="02010609060101010101" charset="-122"/>
                <a:cs typeface="楷体" panose="02010609060101010101" charset="-122"/>
              </a:rPr>
              <a:t>”</a:t>
            </a:r>
            <a:r>
              <a:rPr lang="zh-CN" altLang="en-US">
                <a:latin typeface="楷体" panose="02010609060101010101" charset="-122"/>
                <a:ea typeface="楷体" panose="02010609060101010101" charset="-122"/>
                <a:cs typeface="楷体" panose="02010609060101010101" charset="-122"/>
              </a:rPr>
              <a:t>迈向繁荣富强，写下由弱到强的人间史诗。中国共产党用自己的实际行动不断证明着历史和人民的选择是正确的、必然的。</a:t>
            </a:r>
            <a:endParaRPr lang="zh-CN" altLang="en-US">
              <a:latin typeface="楷体" panose="02010609060101010101" charset="-122"/>
              <a:ea typeface="楷体" panose="02010609060101010101" charset="-122"/>
              <a:cs typeface="楷体" panose="02010609060101010101" charset="-122"/>
            </a:endParaRPr>
          </a:p>
          <a:p>
            <a:pPr indent="457200" algn="just" fontAlgn="auto">
              <a:lnSpc>
                <a:spcPct val="150000"/>
              </a:lnSpc>
            </a:pPr>
            <a:r>
              <a:rPr lang="zh-CN" altLang="en-US">
                <a:latin typeface="黑体" panose="02010609060101010101" charset="-122"/>
                <a:ea typeface="黑体" panose="02010609060101010101" charset="-122"/>
              </a:rPr>
              <a:t>结合党的百余年历程，列举典型事件和贡献，说明为什么历史和人民的选择是正确的、必然的。（</a:t>
            </a:r>
            <a:r>
              <a:rPr lang="en-US" altLang="zh-CN">
                <a:latin typeface="黑体" panose="02010609060101010101" charset="-122"/>
                <a:ea typeface="黑体" panose="02010609060101010101" charset="-122"/>
              </a:rPr>
              <a:t>9</a:t>
            </a:r>
            <a:r>
              <a:rPr lang="zh-CN" altLang="en-US">
                <a:latin typeface="黑体" panose="02010609060101010101" charset="-122"/>
                <a:ea typeface="黑体" panose="02010609060101010101" charset="-122"/>
              </a:rPr>
              <a:t>分）</a:t>
            </a:r>
            <a:endParaRPr lang="en-US" altLang="en-US">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4" name="文本框 3"/>
          <p:cNvSpPr txBox="1"/>
          <p:nvPr/>
        </p:nvSpPr>
        <p:spPr>
          <a:xfrm>
            <a:off x="1240155" y="1755140"/>
            <a:ext cx="9711690" cy="3348355"/>
          </a:xfrm>
          <a:prstGeom prst="rect">
            <a:avLst/>
          </a:prstGeom>
          <a:noFill/>
        </p:spPr>
        <p:txBody>
          <a:bodyPr wrap="square" rtlCol="0">
            <a:noAutofit/>
          </a:bodyPr>
          <a:p>
            <a:pPr indent="0" fontAlgn="auto">
              <a:lnSpc>
                <a:spcPct val="150000"/>
              </a:lnSpc>
            </a:pPr>
            <a:r>
              <a:rPr lang="en-US" altLang="zh-CN">
                <a:solidFill>
                  <a:srgbClr val="FF0000"/>
                </a:solidFill>
                <a:latin typeface="黑体" panose="02010609060101010101" charset="-122"/>
                <a:ea typeface="黑体" panose="02010609060101010101" charset="-122"/>
              </a:rPr>
              <a:t> </a:t>
            </a:r>
            <a:r>
              <a:rPr lang="zh-CN" altLang="en-US">
                <a:solidFill>
                  <a:srgbClr val="FF0000"/>
                </a:solidFill>
                <a:latin typeface="黑体" panose="02010609060101010101" charset="-122"/>
                <a:ea typeface="黑体" panose="02010609060101010101" charset="-122"/>
              </a:rPr>
              <a:t>【答案】</a:t>
            </a:r>
            <a:r>
              <a:rPr lang="en-US" altLang="en-US">
                <a:solidFill>
                  <a:srgbClr val="FF0000"/>
                </a:solidFill>
                <a:latin typeface="黑体" panose="02010609060101010101" charset="-122"/>
                <a:ea typeface="黑体" panose="02010609060101010101" charset="-122"/>
              </a:rPr>
              <a:t>①</a:t>
            </a:r>
            <a:r>
              <a:rPr lang="zh-CN" altLang="en-US">
                <a:solidFill>
                  <a:srgbClr val="FF0000"/>
                </a:solidFill>
                <a:latin typeface="黑体" panose="02010609060101010101" charset="-122"/>
                <a:ea typeface="黑体" panose="02010609060101010101" charset="-122"/>
              </a:rPr>
              <a:t>中国共产党团结带领人民取得了新民主主义革命胜利，为实现中华民族伟大复兴创造了根本社会条件；建立新中国，带领人民创造了社会主义革命和建设的伟大成就，为实现中华民族伟大复兴奠定了根本政治前提和制度基础。</a:t>
            </a:r>
            <a:r>
              <a:rPr lang="en-US" altLang="en-US">
                <a:solidFill>
                  <a:srgbClr val="FF0000"/>
                </a:solidFill>
                <a:latin typeface="黑体" panose="02010609060101010101" charset="-122"/>
                <a:ea typeface="黑体" panose="02010609060101010101" charset="-122"/>
              </a:rPr>
              <a:t>②</a:t>
            </a:r>
            <a:r>
              <a:rPr lang="zh-CN" altLang="en-US">
                <a:solidFill>
                  <a:srgbClr val="FF0000"/>
                </a:solidFill>
                <a:latin typeface="黑体" panose="02010609060101010101" charset="-122"/>
                <a:ea typeface="黑体" panose="02010609060101010101" charset="-122"/>
              </a:rPr>
              <a:t>党的十一届三中全会开启了改革开放的历史新时期，中国共产党团结带领中国人民，创造了改革开放和社会主义现代化建设的伟大成就，实现了从站起来到富起来的飞跃，为实现中华民族伟大复兴提供了充满新的活力的体制保证和快速发展的物质条件。</a:t>
            </a:r>
            <a:r>
              <a:rPr lang="en-US" altLang="en-US">
                <a:solidFill>
                  <a:srgbClr val="FF0000"/>
                </a:solidFill>
                <a:latin typeface="黑体" panose="02010609060101010101" charset="-122"/>
                <a:ea typeface="黑体" panose="02010609060101010101" charset="-122"/>
              </a:rPr>
              <a:t>③</a:t>
            </a:r>
            <a:r>
              <a:rPr lang="zh-CN" altLang="en-US">
                <a:solidFill>
                  <a:srgbClr val="FF0000"/>
                </a:solidFill>
                <a:latin typeface="黑体" panose="02010609060101010101" charset="-122"/>
                <a:ea typeface="黑体" panose="02010609060101010101" charset="-122"/>
              </a:rPr>
              <a:t>新时代，中国共产党团结带领人民，创造了新时代中国特色社会主义的伟大成就，为实现中华民族伟大复兴提供了更为完善的制度保证、更为坚实的物质基础和更为主动的精神力量，向强国迈进。</a:t>
            </a:r>
            <a:r>
              <a:rPr lang="en-US" altLang="zh-CN">
                <a:solidFill>
                  <a:srgbClr val="FF0000"/>
                </a:solidFill>
                <a:latin typeface="黑体" panose="02010609060101010101" charset="-122"/>
                <a:ea typeface="黑体" panose="02010609060101010101" charset="-122"/>
              </a:rPr>
              <a:t>(</a:t>
            </a:r>
            <a:r>
              <a:rPr lang="zh-CN" altLang="en-US">
                <a:solidFill>
                  <a:srgbClr val="FF0000"/>
                </a:solidFill>
                <a:latin typeface="黑体" panose="02010609060101010101" charset="-122"/>
                <a:ea typeface="黑体" panose="02010609060101010101" charset="-122"/>
              </a:rPr>
              <a:t>每点</a:t>
            </a:r>
            <a:r>
              <a:rPr lang="en-US" altLang="zh-CN">
                <a:solidFill>
                  <a:srgbClr val="FF0000"/>
                </a:solidFill>
                <a:latin typeface="黑体" panose="02010609060101010101" charset="-122"/>
                <a:ea typeface="黑体" panose="02010609060101010101" charset="-122"/>
              </a:rPr>
              <a:t>3</a:t>
            </a:r>
            <a:r>
              <a:rPr lang="zh-CN" altLang="en-US">
                <a:solidFill>
                  <a:srgbClr val="FF0000"/>
                </a:solidFill>
                <a:latin typeface="黑体" panose="02010609060101010101" charset="-122"/>
                <a:ea typeface="黑体" panose="02010609060101010101" charset="-122"/>
              </a:rPr>
              <a:t>分，共</a:t>
            </a:r>
            <a:r>
              <a:rPr lang="en-US" altLang="zh-CN">
                <a:solidFill>
                  <a:srgbClr val="FF0000"/>
                </a:solidFill>
                <a:latin typeface="黑体" panose="02010609060101010101" charset="-122"/>
                <a:ea typeface="黑体" panose="02010609060101010101" charset="-122"/>
              </a:rPr>
              <a:t>9</a:t>
            </a:r>
            <a:r>
              <a:rPr lang="zh-CN" altLang="en-US">
                <a:solidFill>
                  <a:srgbClr val="FF0000"/>
                </a:solidFill>
                <a:latin typeface="黑体" panose="02010609060101010101" charset="-122"/>
                <a:ea typeface="黑体" panose="02010609060101010101" charset="-122"/>
              </a:rPr>
              <a:t>分</a:t>
            </a:r>
            <a:r>
              <a:rPr lang="en-US" altLang="zh-CN">
                <a:solidFill>
                  <a:srgbClr val="FF0000"/>
                </a:solidFill>
                <a:latin typeface="黑体" panose="02010609060101010101" charset="-122"/>
                <a:ea typeface="黑体" panose="02010609060101010101" charset="-122"/>
              </a:rPr>
              <a:t>)</a:t>
            </a:r>
            <a:endParaRPr lang="en-US" altLang="zh-CN">
              <a:solidFill>
                <a:srgbClr val="FF0000"/>
              </a:solidFill>
              <a:latin typeface="黑体" panose="02010609060101010101" charset="-122"/>
              <a:ea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4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6" name="文本框 5"/>
          <p:cNvSpPr txBox="1"/>
          <p:nvPr/>
        </p:nvSpPr>
        <p:spPr>
          <a:xfrm>
            <a:off x="1495425" y="1911985"/>
            <a:ext cx="9201150" cy="3042920"/>
          </a:xfrm>
          <a:prstGeom prst="rect">
            <a:avLst/>
          </a:prstGeom>
        </p:spPr>
        <p:txBody>
          <a:bodyPr wrap="square">
            <a:noAutofit/>
          </a:bodyPr>
          <a:p>
            <a:pPr indent="0" algn="just" defTabSz="266700" fontAlgn="auto">
              <a:lnSpc>
                <a:spcPts val="27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【解析】本题考查历史和人民的选择。本题需要调用新中国成立的意义、改革开放的意义、新时代的有关知识，分析</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为什么历史和人民的选择是正确的、必然的</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历史决定主题，也选择历史使命的真正承担者</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，这里的</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真正承担者</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是指中国共产党；然后根据材料</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国家从封闭落后迈向开放进步，从温饱不足迈向全面小康，从</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一穷二白</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迈向繁荣富强，写下由弱到强的人间史诗</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可按照时间线分别从新民主主义革命的胜利、新中国成立、社会主义革命和建设的伟大成就、改革开放和社会主义现代化建设的伟大成就、新时代中国特色社会主义的伟大成就的意义，说明中国共产党是历史和人民的正确、必然选择</a:t>
            </a:r>
            <a:r>
              <a:rPr lang="zh-CN" altLang="en-US">
                <a:latin typeface="黑体" panose="02010609060101010101" charset="-122"/>
                <a:ea typeface="黑体" panose="02010609060101010101" charset="-122"/>
                <a:cs typeface="黑体" panose="02010609060101010101" charset="-122"/>
              </a:rPr>
              <a:t>。</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8" name="文本框 7"/>
          <p:cNvSpPr txBox="1"/>
          <p:nvPr/>
        </p:nvSpPr>
        <p:spPr>
          <a:xfrm>
            <a:off x="1520508" y="1968500"/>
            <a:ext cx="9150985" cy="368300"/>
          </a:xfrm>
          <a:prstGeom prst="rect">
            <a:avLst/>
          </a:prstGeom>
        </p:spPr>
        <p:txBody>
          <a:bodyPr wrap="square">
            <a:spAutoFit/>
          </a:bodyPr>
          <a:p>
            <a:pPr indent="0" algn="just" defTabSz="266700">
              <a:spcBef>
                <a:spcPct val="0"/>
              </a:spcBef>
              <a:spcAft>
                <a:spcPct val="0"/>
              </a:spcAft>
            </a:pPr>
            <a:r>
              <a:rPr lang="zh-CN" altLang="en-US">
                <a:solidFill>
                  <a:srgbClr val="0070C0"/>
                </a:solidFill>
                <a:latin typeface="黑体" panose="02010609060101010101" charset="-122"/>
                <a:ea typeface="黑体" panose="02010609060101010101" charset="-122"/>
                <a:cs typeface="黑体" panose="02010609060101010101" charset="-122"/>
              </a:rPr>
              <a:t>【名师</a:t>
            </a:r>
            <a:r>
              <a:rPr lang="zh-CN" altLang="en-US">
                <a:solidFill>
                  <a:srgbClr val="0070C0"/>
                </a:solidFill>
                <a:latin typeface="黑体" panose="02010609060101010101" charset="-122"/>
                <a:ea typeface="黑体" panose="02010609060101010101" charset="-122"/>
                <a:cs typeface="黑体" panose="02010609060101010101" charset="-122"/>
              </a:rPr>
              <a:t>点拨】</a:t>
            </a:r>
            <a:endParaRPr lang="zh-CN" altLang="en-US">
              <a:solidFill>
                <a:srgbClr val="0070C0"/>
              </a:solidFill>
              <a:latin typeface="黑体" panose="02010609060101010101" charset="-122"/>
              <a:ea typeface="黑体" panose="02010609060101010101" charset="-122"/>
              <a:cs typeface="黑体" panose="02010609060101010101" charset="-122"/>
            </a:endParaRPr>
          </a:p>
        </p:txBody>
      </p:sp>
      <p:pic>
        <p:nvPicPr>
          <p:cNvPr id="3" name="图片 525"/>
          <p:cNvPicPr>
            <a:picLocks noChangeAspect="1"/>
          </p:cNvPicPr>
          <p:nvPr/>
        </p:nvPicPr>
        <p:blipFill>
          <a:blip r:embed="rId2" r:link="rId3"/>
          <a:stretch>
            <a:fillRect/>
          </a:stretch>
        </p:blipFill>
        <p:spPr>
          <a:xfrm>
            <a:off x="3494088" y="2404745"/>
            <a:ext cx="5203825" cy="2169795"/>
          </a:xfrm>
          <a:prstGeom prst="rect">
            <a:avLst/>
          </a:prstGeom>
          <a:noFill/>
          <a:ln>
            <a:noFill/>
          </a:ln>
        </p:spPr>
      </p:pic>
    </p:spTree>
    <p:custDataLst>
      <p:tags r:id="rId4"/>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795655" y="1659255"/>
            <a:ext cx="10659745" cy="24149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2.[</a:t>
            </a:r>
            <a:r>
              <a:rPr lang="zh-CN" altLang="en-US">
                <a:latin typeface="仿宋" panose="02010609060101010101" charset="-122"/>
                <a:ea typeface="仿宋" panose="02010609060101010101" charset="-122"/>
                <a:cs typeface="仿宋" panose="02010609060101010101" charset="-122"/>
              </a:rPr>
              <a:t>广东湛江</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高一联考</a:t>
            </a:r>
            <a:r>
              <a:rPr lang="en-US" altLang="zh-CN">
                <a:latin typeface="仿宋" panose="02010609060101010101" charset="-122"/>
                <a:ea typeface="仿宋" panose="02010609060101010101" charset="-122"/>
                <a:cs typeface="仿宋" panose="02010609060101010101" charset="-122"/>
              </a:rPr>
              <a:t>]</a:t>
            </a:r>
            <a:r>
              <a:rPr lang="en-US" altLang="zh-CN">
                <a:latin typeface="黑体" panose="02010609060101010101" charset="-122"/>
                <a:ea typeface="黑体" panose="02010609060101010101" charset="-122"/>
              </a:rPr>
              <a:t>1840</a:t>
            </a:r>
            <a:r>
              <a:rPr lang="zh-CN" altLang="en-US">
                <a:latin typeface="黑体" panose="02010609060101010101" charset="-122"/>
                <a:ea typeface="黑体" panose="02010609060101010101" charset="-122"/>
              </a:rPr>
              <a:t>年鸦片战争爆发后，列强的侵略使中国逐步成为半殖民地半封建社会，山河破碎，百姓苦不堪言，中华文明遭受重创。面对民族危亡，农民阶级发动太平天国运动，地主阶级开展洋务运动，资产阶级发起辛亥革命，却均以失败收场。这说明</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　　</a:t>
            </a:r>
            <a:r>
              <a:rPr lang="en-US" altLang="zh-CN">
                <a:latin typeface="黑体" panose="02010609060101010101" charset="-122"/>
                <a:ea typeface="黑体" panose="02010609060101010101" charset="-122"/>
              </a:rPr>
              <a:t>)</a:t>
            </a:r>
            <a:endParaRPr lang="en-US" altLang="zh-CN">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近代中国迫切需要新的组织凝聚革命力量</a:t>
            </a:r>
            <a:r>
              <a:rPr lang="en-US" altLang="zh-CN">
                <a:latin typeface="黑体" panose="02010609060101010101" charset="-122"/>
                <a:ea typeface="黑体" panose="02010609060101010101" charset="-122"/>
              </a:rPr>
              <a:t>    </a:t>
            </a: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以上阶级并不能对当时中国社会产生积极作用</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旧的阶级力量无法带领中国实现民族独立</a:t>
            </a:r>
            <a:r>
              <a:rPr lang="en-US" altLang="zh-CN">
                <a:latin typeface="黑体" panose="02010609060101010101" charset="-122"/>
                <a:ea typeface="黑体" panose="02010609060101010101" charset="-122"/>
              </a:rPr>
              <a:t>    </a:t>
            </a: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近代中国各阶级的抗争缺乏明确的革命目标</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①②</a:t>
            </a:r>
            <a:r>
              <a:rPr lang="en-US" altLang="zh-CN">
                <a:latin typeface="黑体" panose="02010609060101010101" charset="-122"/>
                <a:ea typeface="黑体" panose="02010609060101010101" charset="-122"/>
              </a:rPr>
              <a:t>  B</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C</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②④</a:t>
            </a:r>
            <a:r>
              <a:rPr lang="en-US" altLang="zh-CN">
                <a:latin typeface="黑体" panose="02010609060101010101" charset="-122"/>
                <a:ea typeface="黑体" panose="02010609060101010101" charset="-122"/>
              </a:rPr>
              <a:t>  D</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7567295" y="241681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B</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974725" y="1213485"/>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上分点</a:t>
            </a:r>
            <a:r>
              <a:rPr lang="en-US" altLang="zh-CN" sz="2000" b="1">
                <a:latin typeface="黑体" panose="02010609060101010101" charset="-122"/>
                <a:ea typeface="黑体" panose="02010609060101010101" charset="-122"/>
                <a:cs typeface="黑体" panose="02010609060101010101" charset="-122"/>
              </a:rPr>
              <a:t>2  </a:t>
            </a:r>
            <a:r>
              <a:rPr lang="zh-CN" altLang="en-US" sz="2000" b="1">
                <a:latin typeface="黑体" panose="02010609060101010101" charset="-122"/>
                <a:ea typeface="黑体" panose="02010609060101010101" charset="-122"/>
                <a:cs typeface="黑体" panose="02010609060101010101" charset="-122"/>
              </a:rPr>
              <a:t>各种政治力量解决中国问题的方案</a:t>
            </a:r>
            <a:endParaRPr lang="zh-CN" altLang="en-US" sz="2000" b="1">
              <a:latin typeface="黑体" panose="02010609060101010101" charset="-122"/>
              <a:ea typeface="黑体" panose="02010609060101010101" charset="-122"/>
              <a:cs typeface="黑体" panose="02010609060101010101" charset="-122"/>
            </a:endParaRPr>
          </a:p>
        </p:txBody>
      </p:sp>
      <p:sp>
        <p:nvSpPr>
          <p:cNvPr id="6" name="文本框 5"/>
          <p:cNvSpPr txBox="1"/>
          <p:nvPr/>
        </p:nvSpPr>
        <p:spPr>
          <a:xfrm>
            <a:off x="916305" y="4032250"/>
            <a:ext cx="10476230" cy="2084070"/>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各种政治力量解决中国问题的方案。农民阶级、地主阶级和资产阶级领导的救亡图存运动都失败了，表明这些阶级有其局限性，无法有效凝聚革命力量，所以近代中国需要新的组织来承担此重任，</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正确。材料中几个阶级的革命、运动虽都以失败告终，但它们均对当时的中国社会产生了不同程度的积极影响，</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排除。旧的阶级在探索救亡图存道路时，由于受到自身阶级局限性和当时思想文化的束缚，无法带领中国实现民族独立，</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正确。各阶级的抗争都有目标，</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缺乏明确的革命目标</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说法不妥，</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排除。</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82015" y="1475740"/>
            <a:ext cx="10543540"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3.[</a:t>
            </a:r>
            <a:r>
              <a:rPr lang="zh-CN" altLang="en-US">
                <a:latin typeface="仿宋" panose="02010609060101010101" charset="-122"/>
                <a:ea typeface="仿宋" panose="02010609060101010101" charset="-122"/>
                <a:cs typeface="仿宋" panose="02010609060101010101" charset="-122"/>
              </a:rPr>
              <a:t>江苏南京</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高一质检</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从战火纷飞的革命年代到繁荣昌盛的新时，《没有共产党就没有新中国》一直在祖国的大江南北传唱。它早已不是一首简单的歌曲，而是人民心中颠扑不破的真理之歌。这首歌曲</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　　</a:t>
            </a:r>
            <a:r>
              <a:rPr lang="en-US" altLang="zh-CN">
                <a:latin typeface="黑体" panose="02010609060101010101" charset="-122"/>
                <a:ea typeface="黑体" panose="02010609060101010101" charset="-122"/>
              </a:rPr>
              <a:t>)</a:t>
            </a:r>
            <a:endParaRPr lang="en-US" altLang="zh-CN">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为社会主义制度的确立奠定了思想基础</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是近代以来中国人民斗争经验的生动表达</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是一首充满斗争精神，为全人类谋解放的经典歌曲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激励人民在中国共产党的领导下，不断从胜利走向新的胜利</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974725" y="2252345"/>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D</a:t>
            </a:r>
            <a:endParaRPr lang="en-US" altLang="zh-CN">
              <a:solidFill>
                <a:srgbClr val="FF0000"/>
              </a:solidFill>
              <a:latin typeface="黑体" panose="02010609060101010101" charset="-122"/>
              <a:ea typeface="黑体" panose="02010609060101010101" charset="-122"/>
            </a:endParaRPr>
          </a:p>
        </p:txBody>
      </p:sp>
      <p:sp>
        <p:nvSpPr>
          <p:cNvPr id="7" name="文本框 6"/>
          <p:cNvSpPr txBox="1"/>
          <p:nvPr/>
        </p:nvSpPr>
        <p:spPr>
          <a:xfrm>
            <a:off x="974725" y="1213485"/>
            <a:ext cx="6374130" cy="398780"/>
          </a:xfrm>
          <a:prstGeom prst="rect">
            <a:avLst/>
          </a:prstGeom>
        </p:spPr>
        <p:txBody>
          <a:bodyPr wrap="square">
            <a:spAutoFit/>
          </a:bodyPr>
          <a:p>
            <a:pPr marL="0" indent="0" algn="just" defTabSz="266700">
              <a:spcBef>
                <a:spcPct val="0"/>
              </a:spcBef>
              <a:spcAft>
                <a:spcPct val="0"/>
              </a:spcAft>
            </a:pPr>
            <a:r>
              <a:rPr lang="zh-CN" altLang="en-US" sz="2000" b="1">
                <a:latin typeface="黑体" panose="02010609060101010101" charset="-122"/>
                <a:ea typeface="黑体" panose="02010609060101010101" charset="-122"/>
                <a:cs typeface="黑体" panose="02010609060101010101" charset="-122"/>
              </a:rPr>
              <a:t>上分点</a:t>
            </a:r>
            <a:r>
              <a:rPr lang="en-US" altLang="zh-CN" sz="2000" b="1">
                <a:latin typeface="黑体" panose="02010609060101010101" charset="-122"/>
                <a:ea typeface="黑体" panose="02010609060101010101" charset="-122"/>
                <a:cs typeface="黑体" panose="02010609060101010101" charset="-122"/>
              </a:rPr>
              <a:t>3  </a:t>
            </a:r>
            <a:r>
              <a:rPr lang="zh-CN" altLang="en-US" sz="2000" b="1">
                <a:latin typeface="黑体" panose="02010609060101010101" charset="-122"/>
                <a:ea typeface="黑体" panose="02010609060101010101" charset="-122"/>
                <a:cs typeface="黑体" panose="02010609060101010101" charset="-122"/>
              </a:rPr>
              <a:t>没有共产党就没有新中国</a:t>
            </a:r>
            <a:endParaRPr lang="zh-CN" altLang="en-US" sz="2000" b="1">
              <a:latin typeface="黑体" panose="02010609060101010101" charset="-122"/>
              <a:ea typeface="黑体" panose="02010609060101010101" charset="-122"/>
              <a:cs typeface="黑体" panose="02010609060101010101" charset="-122"/>
            </a:endParaRPr>
          </a:p>
        </p:txBody>
      </p:sp>
      <p:sp>
        <p:nvSpPr>
          <p:cNvPr id="6" name="文本框 5"/>
          <p:cNvSpPr txBox="1"/>
          <p:nvPr/>
        </p:nvSpPr>
        <p:spPr>
          <a:xfrm>
            <a:off x="716915" y="4599305"/>
            <a:ext cx="10708640" cy="1565910"/>
          </a:xfrm>
          <a:prstGeom prst="rect">
            <a:avLst/>
          </a:prstGeom>
        </p:spPr>
        <p:txBody>
          <a:bodyPr wrap="square">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rPr>
              <a:t>【解析】本题考查没有共产党就没有新中国。马克思主义、毛泽东思想为社会主义制度的确立奠定了思想基础，而不是这首歌曲，</a:t>
            </a:r>
            <a:r>
              <a:rPr lang="en-US" altLang="en-US" sz="1600">
                <a:latin typeface="黑体" panose="02010609060101010101" charset="-122"/>
                <a:ea typeface="黑体" panose="02010609060101010101" charset="-122"/>
                <a:cs typeface="黑体" panose="02010609060101010101" charset="-122"/>
              </a:rPr>
              <a:t>①</a:t>
            </a:r>
            <a:r>
              <a:rPr lang="zh-CN" altLang="en-US" sz="1600">
                <a:latin typeface="黑体" panose="02010609060101010101" charset="-122"/>
                <a:ea typeface="黑体" panose="02010609060101010101" charset="-122"/>
                <a:cs typeface="黑体" panose="02010609060101010101" charset="-122"/>
              </a:rPr>
              <a:t>不选；从战火纷飞的革命年代到繁荣昌盛的新时代，《没有共产党就没有新中国》一直在祖国的大江南北传唱，这首歌曲是近代以来中国人民斗争经验的生动表达，</a:t>
            </a:r>
            <a:r>
              <a:rPr lang="en-US" altLang="en-US" sz="1600">
                <a:latin typeface="黑体" panose="02010609060101010101" charset="-122"/>
                <a:ea typeface="黑体" panose="02010609060101010101" charset="-122"/>
                <a:cs typeface="黑体" panose="02010609060101010101" charset="-122"/>
              </a:rPr>
              <a:t>②</a:t>
            </a:r>
            <a:r>
              <a:rPr lang="zh-CN" altLang="en-US" sz="1600">
                <a:latin typeface="黑体" panose="02010609060101010101" charset="-122"/>
                <a:ea typeface="黑体" panose="02010609060101010101" charset="-122"/>
                <a:cs typeface="黑体" panose="02010609060101010101" charset="-122"/>
              </a:rPr>
              <a:t>正确；为全人类谋解放夸大了该歌曲的作用，</a:t>
            </a:r>
            <a:r>
              <a:rPr lang="en-US" altLang="en-US" sz="1600">
                <a:latin typeface="黑体" panose="02010609060101010101" charset="-122"/>
                <a:ea typeface="黑体" panose="02010609060101010101" charset="-122"/>
                <a:cs typeface="黑体" panose="02010609060101010101" charset="-122"/>
              </a:rPr>
              <a:t>③</a:t>
            </a:r>
            <a:r>
              <a:rPr lang="zh-CN" altLang="en-US" sz="1600">
                <a:latin typeface="黑体" panose="02010609060101010101" charset="-122"/>
                <a:ea typeface="黑体" panose="02010609060101010101" charset="-122"/>
                <a:cs typeface="黑体" panose="02010609060101010101" charset="-122"/>
              </a:rPr>
              <a:t>不选；《没有共产党就没有新中国》早已不是一首简单的歌曲，而是人民心中颠扑不破的真理之歌，这首歌曲激励人民在中国共产党的领导下，不断从胜利走向新的胜利，</a:t>
            </a:r>
            <a:r>
              <a:rPr lang="en-US" altLang="en-US" sz="1600">
                <a:latin typeface="黑体" panose="02010609060101010101" charset="-122"/>
                <a:ea typeface="黑体" panose="02010609060101010101" charset="-122"/>
                <a:cs typeface="黑体" panose="02010609060101010101" charset="-122"/>
              </a:rPr>
              <a:t>④</a:t>
            </a:r>
            <a:r>
              <a:rPr lang="zh-CN" altLang="en-US" sz="1600">
                <a:latin typeface="黑体" panose="02010609060101010101" charset="-122"/>
                <a:ea typeface="黑体" panose="02010609060101010101" charset="-122"/>
                <a:cs typeface="黑体" panose="02010609060101010101" charset="-122"/>
              </a:rPr>
              <a:t>正确。</a:t>
            </a:r>
            <a:endParaRPr lang="zh-CN" altLang="en-US" sz="1600">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865505" y="1144905"/>
            <a:ext cx="10253980"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sym typeface="+mn-ea"/>
              </a:rPr>
              <a:t>4.[</a:t>
            </a:r>
            <a:r>
              <a:rPr lang="zh-CN" altLang="en-US">
                <a:latin typeface="仿宋" panose="02010609060101010101" charset="-122"/>
                <a:ea typeface="仿宋" panose="02010609060101010101" charset="-122"/>
                <a:cs typeface="仿宋" panose="02010609060101010101" charset="-122"/>
                <a:sym typeface="+mn-ea"/>
              </a:rPr>
              <a:t>山东临沂</a:t>
            </a:r>
            <a:r>
              <a:rPr lang="en-US" altLang="zh-CN">
                <a:latin typeface="仿宋" panose="02010609060101010101" charset="-122"/>
                <a:ea typeface="仿宋" panose="02010609060101010101" charset="-122"/>
                <a:cs typeface="仿宋" panose="02010609060101010101" charset="-122"/>
                <a:sym typeface="+mn-ea"/>
              </a:rPr>
              <a:t>2025</a:t>
            </a:r>
            <a:r>
              <a:rPr lang="zh-CN" altLang="en-US">
                <a:latin typeface="仿宋" panose="02010609060101010101" charset="-122"/>
                <a:ea typeface="仿宋" panose="02010609060101010101" charset="-122"/>
                <a:cs typeface="仿宋" panose="02010609060101010101" charset="-122"/>
                <a:sym typeface="+mn-ea"/>
              </a:rPr>
              <a:t>高一期末</a:t>
            </a:r>
            <a:r>
              <a:rPr lang="en-US" altLang="zh-CN">
                <a:latin typeface="仿宋" panose="02010609060101010101" charset="-122"/>
                <a:ea typeface="仿宋" panose="02010609060101010101" charset="-122"/>
                <a:cs typeface="仿宋" panose="02010609060101010101" charset="-122"/>
                <a:sym typeface="+mn-ea"/>
              </a:rPr>
              <a:t>]</a:t>
            </a:r>
            <a:r>
              <a:rPr lang="zh-CN" altLang="en-US">
                <a:latin typeface="黑体" panose="02010609060101010101" charset="-122"/>
                <a:ea typeface="黑体" panose="02010609060101010101" charset="-122"/>
                <a:sym typeface="+mn-ea"/>
              </a:rPr>
              <a:t>为实现中华民族伟大复兴，中国共产党团结带领中国人民，浴血奋战、百折不挠，取得了新民主主义革命的胜利，建立起工人阶级领导的、以工农联盟为基础的人民民主专政的国家政权。这表明</a:t>
            </a:r>
            <a:r>
              <a:rPr lang="en-US" altLang="zh-CN">
                <a:latin typeface="黑体" panose="02010609060101010101" charset="-122"/>
                <a:ea typeface="黑体" panose="02010609060101010101" charset="-122"/>
                <a:sym typeface="+mn-ea"/>
              </a:rPr>
              <a:t>(</a:t>
            </a:r>
            <a:r>
              <a:rPr lang="zh-CN" altLang="en-US">
                <a:latin typeface="黑体" panose="02010609060101010101" charset="-122"/>
                <a:ea typeface="黑体" panose="02010609060101010101" charset="-122"/>
                <a:sym typeface="+mn-ea"/>
              </a:rPr>
              <a:t>　　</a:t>
            </a:r>
            <a:r>
              <a:rPr lang="en-US" altLang="zh-CN">
                <a:latin typeface="黑体" panose="02010609060101010101" charset="-122"/>
                <a:ea typeface="黑体" panose="02010609060101010101" charset="-122"/>
                <a:sym typeface="+mn-ea"/>
              </a:rPr>
              <a:t>)</a:t>
            </a:r>
            <a:endParaRPr lang="en-US" altLang="zh-CN">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sym typeface="+mn-ea"/>
              </a:rPr>
              <a:t>①</a:t>
            </a:r>
            <a:r>
              <a:rPr lang="zh-CN" altLang="en-US">
                <a:latin typeface="黑体" panose="02010609060101010101" charset="-122"/>
                <a:ea typeface="黑体" panose="02010609060101010101" charset="-122"/>
                <a:sym typeface="+mn-ea"/>
              </a:rPr>
              <a:t>社会主义制度在中国的确立，开辟了人类历史的新纪元　</a:t>
            </a:r>
            <a:endParaRPr lang="zh-CN" altLang="en-US">
              <a:latin typeface="黑体" panose="02010609060101010101" charset="-122"/>
              <a:ea typeface="黑体" panose="02010609060101010101" charset="-122"/>
              <a:sym typeface="+mn-ea"/>
            </a:endParaRPr>
          </a:p>
          <a:p>
            <a:pPr indent="0" algn="just" fontAlgn="auto">
              <a:lnSpc>
                <a:spcPct val="140000"/>
              </a:lnSpc>
            </a:pPr>
            <a:r>
              <a:rPr lang="en-US" altLang="en-US">
                <a:latin typeface="黑体" panose="02010609060101010101" charset="-122"/>
                <a:ea typeface="黑体" panose="02010609060101010101" charset="-122"/>
                <a:sym typeface="+mn-ea"/>
              </a:rPr>
              <a:t>②</a:t>
            </a:r>
            <a:r>
              <a:rPr lang="zh-CN" altLang="en-US">
                <a:latin typeface="黑体" panose="02010609060101010101" charset="-122"/>
                <a:ea typeface="黑体" panose="02010609060101010101" charset="-122"/>
                <a:sym typeface="+mn-ea"/>
              </a:rPr>
              <a:t>中国人民掌握了国家的权力，成为国家和自己命运的主人　</a:t>
            </a:r>
            <a:endParaRPr lang="zh-CN" altLang="en-US">
              <a:latin typeface="黑体" panose="02010609060101010101" charset="-122"/>
              <a:ea typeface="黑体" panose="02010609060101010101" charset="-122"/>
              <a:sym typeface="+mn-ea"/>
            </a:endParaRPr>
          </a:p>
          <a:p>
            <a:pPr indent="0" algn="just" fontAlgn="auto">
              <a:lnSpc>
                <a:spcPct val="140000"/>
              </a:lnSpc>
            </a:pPr>
            <a:r>
              <a:rPr lang="en-US" altLang="en-US">
                <a:latin typeface="黑体" panose="02010609060101010101" charset="-122"/>
                <a:ea typeface="黑体" panose="02010609060101010101" charset="-122"/>
                <a:sym typeface="+mn-ea"/>
              </a:rPr>
              <a:t>③</a:t>
            </a:r>
            <a:r>
              <a:rPr lang="zh-CN" altLang="en-US">
                <a:latin typeface="黑体" panose="02010609060101010101" charset="-122"/>
                <a:ea typeface="黑体" panose="02010609060101010101" charset="-122"/>
                <a:sym typeface="+mn-ea"/>
              </a:rPr>
              <a:t>中国共产党的诞生，实现了中国从封建专制向人民民主的伟大飞跃　</a:t>
            </a:r>
            <a:endParaRPr lang="zh-CN" altLang="en-US">
              <a:latin typeface="黑体" panose="02010609060101010101" charset="-122"/>
              <a:ea typeface="黑体" panose="02010609060101010101" charset="-122"/>
              <a:sym typeface="+mn-ea"/>
            </a:endParaRPr>
          </a:p>
          <a:p>
            <a:pPr indent="0" algn="just" fontAlgn="auto">
              <a:lnSpc>
                <a:spcPct val="140000"/>
              </a:lnSpc>
            </a:pPr>
            <a:r>
              <a:rPr lang="en-US" altLang="en-US">
                <a:latin typeface="黑体" panose="02010609060101010101" charset="-122"/>
                <a:ea typeface="黑体" panose="02010609060101010101" charset="-122"/>
                <a:sym typeface="+mn-ea"/>
              </a:rPr>
              <a:t>④</a:t>
            </a:r>
            <a:r>
              <a:rPr lang="zh-CN" altLang="en-US">
                <a:latin typeface="黑体" panose="02010609060101010101" charset="-122"/>
                <a:ea typeface="黑体" panose="02010609060101010101" charset="-122"/>
                <a:sym typeface="+mn-ea"/>
              </a:rPr>
              <a:t>没有共产党就没有新中国，是近代以来中国人民斗争经验的历史总结</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sym typeface="+mn-ea"/>
              </a:rPr>
              <a:t>A</a:t>
            </a:r>
            <a:r>
              <a:rPr lang="zh-CN" altLang="en-US">
                <a:latin typeface="黑体" panose="02010609060101010101" charset="-122"/>
                <a:ea typeface="黑体" panose="02010609060101010101" charset="-122"/>
                <a:sym typeface="+mn-ea"/>
              </a:rPr>
              <a:t>．</a:t>
            </a:r>
            <a:r>
              <a:rPr lang="en-US" altLang="en-US">
                <a:latin typeface="黑体" panose="02010609060101010101" charset="-122"/>
                <a:ea typeface="黑体" panose="02010609060101010101" charset="-122"/>
                <a:sym typeface="+mn-ea"/>
              </a:rPr>
              <a:t>①②</a:t>
            </a:r>
            <a:r>
              <a:rPr lang="en-US" altLang="zh-CN">
                <a:latin typeface="黑体" panose="02010609060101010101" charset="-122"/>
                <a:ea typeface="黑体" panose="02010609060101010101" charset="-122"/>
                <a:sym typeface="+mn-ea"/>
              </a:rPr>
              <a:t>  B</a:t>
            </a:r>
            <a:r>
              <a:rPr lang="zh-CN" altLang="en-US">
                <a:latin typeface="黑体" panose="02010609060101010101" charset="-122"/>
                <a:ea typeface="黑体" panose="02010609060101010101" charset="-122"/>
                <a:sym typeface="+mn-ea"/>
              </a:rPr>
              <a:t>．</a:t>
            </a:r>
            <a:r>
              <a:rPr lang="en-US" altLang="en-US">
                <a:latin typeface="黑体" panose="02010609060101010101" charset="-122"/>
                <a:ea typeface="黑体" panose="02010609060101010101" charset="-122"/>
                <a:sym typeface="+mn-ea"/>
              </a:rPr>
              <a:t>①③</a:t>
            </a:r>
            <a:r>
              <a:rPr lang="en-US" altLang="zh-CN">
                <a:latin typeface="黑体" panose="02010609060101010101" charset="-122"/>
                <a:ea typeface="黑体" panose="02010609060101010101" charset="-122"/>
                <a:sym typeface="+mn-ea"/>
              </a:rPr>
              <a:t>  C</a:t>
            </a:r>
            <a:r>
              <a:rPr lang="zh-CN" altLang="en-US">
                <a:latin typeface="黑体" panose="02010609060101010101" charset="-122"/>
                <a:ea typeface="黑体" panose="02010609060101010101" charset="-122"/>
                <a:sym typeface="+mn-ea"/>
              </a:rPr>
              <a:t>．</a:t>
            </a:r>
            <a:r>
              <a:rPr lang="en-US" altLang="en-US">
                <a:latin typeface="黑体" panose="02010609060101010101" charset="-122"/>
                <a:ea typeface="黑体" panose="02010609060101010101" charset="-122"/>
                <a:sym typeface="+mn-ea"/>
              </a:rPr>
              <a:t>②④</a:t>
            </a:r>
            <a:r>
              <a:rPr lang="en-US" altLang="zh-CN">
                <a:latin typeface="黑体" panose="02010609060101010101" charset="-122"/>
                <a:ea typeface="黑体" panose="02010609060101010101" charset="-122"/>
                <a:sym typeface="+mn-ea"/>
              </a:rPr>
              <a:t>  D</a:t>
            </a:r>
            <a:r>
              <a:rPr lang="zh-CN" altLang="en-US">
                <a:latin typeface="黑体" panose="02010609060101010101" charset="-122"/>
                <a:ea typeface="黑体" panose="02010609060101010101" charset="-122"/>
                <a:sym typeface="+mn-ea"/>
              </a:rPr>
              <a:t>．</a:t>
            </a:r>
            <a:r>
              <a:rPr lang="en-US" altLang="en-US">
                <a:latin typeface="黑体" panose="02010609060101010101" charset="-122"/>
                <a:ea typeface="黑体" panose="02010609060101010101" charset="-122"/>
                <a:sym typeface="+mn-ea"/>
              </a:rPr>
              <a:t>③④</a:t>
            </a:r>
            <a:endParaRPr lang="en-US" altLang="en-US">
              <a:latin typeface="黑体" panose="02010609060101010101" charset="-122"/>
              <a:ea typeface="黑体" panose="02010609060101010101" charset="-122"/>
            </a:endParaRPr>
          </a:p>
        </p:txBody>
      </p:sp>
      <p:sp>
        <p:nvSpPr>
          <p:cNvPr id="4" name="文本框 3"/>
          <p:cNvSpPr txBox="1"/>
          <p:nvPr/>
        </p:nvSpPr>
        <p:spPr>
          <a:xfrm>
            <a:off x="3100705" y="1896745"/>
            <a:ext cx="67246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C</a:t>
            </a:r>
            <a:endParaRPr lang="en-US" altLang="zh-CN">
              <a:solidFill>
                <a:srgbClr val="FF0000"/>
              </a:solidFill>
              <a:latin typeface="黑体" panose="02010609060101010101" charset="-122"/>
              <a:ea typeface="黑体" panose="02010609060101010101" charset="-122"/>
            </a:endParaRPr>
          </a:p>
        </p:txBody>
      </p:sp>
      <p:sp>
        <p:nvSpPr>
          <p:cNvPr id="5" name="文本框 4"/>
          <p:cNvSpPr txBox="1"/>
          <p:nvPr/>
        </p:nvSpPr>
        <p:spPr>
          <a:xfrm>
            <a:off x="865505" y="4236720"/>
            <a:ext cx="10048875" cy="1861185"/>
          </a:xfrm>
          <a:prstGeom prst="rect">
            <a:avLst/>
          </a:prstGeom>
          <a:noFill/>
        </p:spPr>
        <p:txBody>
          <a:bodyPr wrap="square" rtlCol="0" anchor="t">
            <a:spAutoFit/>
          </a:bodyPr>
          <a:p>
            <a:pPr indent="0" algn="just" defTabSz="266700">
              <a:lnSpc>
                <a:spcPct val="120000"/>
              </a:lnSpc>
              <a:spcBef>
                <a:spcPct val="0"/>
              </a:spcBef>
              <a:spcAft>
                <a:spcPct val="0"/>
              </a:spcAft>
            </a:pPr>
            <a:r>
              <a:rPr lang="zh-CN" altLang="en-US" sz="1600">
                <a:latin typeface="黑体" panose="02010609060101010101" charset="-122"/>
                <a:ea typeface="黑体" panose="02010609060101010101" charset="-122"/>
                <a:cs typeface="黑体" panose="02010609060101010101" charset="-122"/>
                <a:sym typeface="+mn-ea"/>
              </a:rPr>
              <a:t>【解析】</a:t>
            </a:r>
            <a:r>
              <a:rPr lang="zh-CN" altLang="en-US" sz="1600">
                <a:latin typeface="黑体" panose="02010609060101010101" charset="-122"/>
                <a:ea typeface="黑体" panose="02010609060101010101" charset="-122"/>
                <a:cs typeface="黑体" panose="02010609060101010101" charset="-122"/>
                <a:sym typeface="+mn-ea"/>
              </a:rPr>
              <a:t>本题考查没有共产党就没有新中国。十月革命开启了人类历史的新纪元，且社会主义制度在中国确立是在</a:t>
            </a:r>
            <a:r>
              <a:rPr lang="en-US" altLang="zh-CN" sz="1600">
                <a:latin typeface="黑体" panose="02010609060101010101" charset="-122"/>
                <a:ea typeface="黑体" panose="02010609060101010101" charset="-122"/>
                <a:cs typeface="黑体" panose="02010609060101010101" charset="-122"/>
                <a:sym typeface="+mn-ea"/>
              </a:rPr>
              <a:t> 1956 </a:t>
            </a:r>
            <a:r>
              <a:rPr lang="zh-CN" altLang="en-US" sz="1600">
                <a:latin typeface="黑体" panose="02010609060101010101" charset="-122"/>
                <a:ea typeface="黑体" panose="02010609060101010101" charset="-122"/>
                <a:cs typeface="黑体" panose="02010609060101010101" charset="-122"/>
                <a:sym typeface="+mn-ea"/>
              </a:rPr>
              <a:t>年三大改造完成后，材料强调新民主主义革命胜利、人民民主专政国家政权建立，</a:t>
            </a:r>
            <a:r>
              <a:rPr lang="en-US" altLang="en-US" sz="1600">
                <a:latin typeface="黑体" panose="02010609060101010101" charset="-122"/>
                <a:ea typeface="黑体" panose="02010609060101010101" charset="-122"/>
                <a:cs typeface="黑体" panose="02010609060101010101" charset="-122"/>
                <a:sym typeface="+mn-ea"/>
              </a:rPr>
              <a:t>①</a:t>
            </a:r>
            <a:r>
              <a:rPr lang="zh-CN" altLang="en-US" sz="1600">
                <a:latin typeface="黑体" panose="02010609060101010101" charset="-122"/>
                <a:ea typeface="黑体" panose="02010609060101010101" charset="-122"/>
                <a:cs typeface="黑体" panose="02010609060101010101" charset="-122"/>
                <a:sym typeface="+mn-ea"/>
              </a:rPr>
              <a:t>错误。新民主主义革命胜利后，建立起人民民主专政的国家政权，这意味着中国人民从此掌握国家权力，成为国家和自己命运的主人，</a:t>
            </a:r>
            <a:r>
              <a:rPr lang="en-US" altLang="en-US" sz="1600">
                <a:latin typeface="黑体" panose="02010609060101010101" charset="-122"/>
                <a:ea typeface="黑体" panose="02010609060101010101" charset="-122"/>
                <a:cs typeface="黑体" panose="02010609060101010101" charset="-122"/>
                <a:sym typeface="+mn-ea"/>
              </a:rPr>
              <a:t>②</a:t>
            </a:r>
            <a:r>
              <a:rPr lang="zh-CN" altLang="en-US" sz="1600">
                <a:latin typeface="黑体" panose="02010609060101010101" charset="-122"/>
                <a:ea typeface="黑体" panose="02010609060101010101" charset="-122"/>
                <a:cs typeface="黑体" panose="02010609060101010101" charset="-122"/>
                <a:sym typeface="+mn-ea"/>
              </a:rPr>
              <a:t>正确。中华人民共和国成立，实现了中国从几千年封建专制政治向人民民主的伟大飞跃，</a:t>
            </a:r>
            <a:r>
              <a:rPr lang="en-US" altLang="en-US" sz="1600">
                <a:latin typeface="黑体" panose="02010609060101010101" charset="-122"/>
                <a:ea typeface="黑体" panose="02010609060101010101" charset="-122"/>
                <a:cs typeface="黑体" panose="02010609060101010101" charset="-122"/>
                <a:sym typeface="+mn-ea"/>
              </a:rPr>
              <a:t>③</a:t>
            </a:r>
            <a:r>
              <a:rPr lang="zh-CN" altLang="en-US" sz="1600">
                <a:latin typeface="黑体" panose="02010609060101010101" charset="-122"/>
                <a:ea typeface="黑体" panose="02010609060101010101" charset="-122"/>
                <a:cs typeface="黑体" panose="02010609060101010101" charset="-122"/>
                <a:sym typeface="+mn-ea"/>
              </a:rPr>
              <a:t>错误。中国共产党团结带领人民取得新民主主义革命胜利、建立新中国，充分证明</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没有共产党就没有新中国</a:t>
            </a:r>
            <a:r>
              <a:rPr lang="en-US" altLang="zh-CN" sz="1600">
                <a:latin typeface="黑体" panose="02010609060101010101" charset="-122"/>
                <a:ea typeface="黑体" panose="02010609060101010101" charset="-122"/>
                <a:cs typeface="黑体" panose="02010609060101010101" charset="-122"/>
                <a:sym typeface="+mn-ea"/>
              </a:rPr>
              <a:t>”</a:t>
            </a:r>
            <a:r>
              <a:rPr lang="zh-CN" altLang="en-US" sz="1600">
                <a:latin typeface="黑体" panose="02010609060101010101" charset="-122"/>
                <a:ea typeface="黑体" panose="02010609060101010101" charset="-122"/>
                <a:cs typeface="黑体" panose="02010609060101010101" charset="-122"/>
                <a:sym typeface="+mn-ea"/>
              </a:rPr>
              <a:t>，这是近代中国人民斗争经验的历史总结，</a:t>
            </a:r>
            <a:r>
              <a:rPr lang="en-US" altLang="en-US" sz="1600">
                <a:latin typeface="黑体" panose="02010609060101010101" charset="-122"/>
                <a:ea typeface="黑体" panose="02010609060101010101" charset="-122"/>
                <a:cs typeface="黑体" panose="02010609060101010101" charset="-122"/>
                <a:sym typeface="+mn-ea"/>
              </a:rPr>
              <a:t>④</a:t>
            </a:r>
            <a:r>
              <a:rPr lang="zh-CN" altLang="en-US" sz="1600">
                <a:latin typeface="黑体" panose="02010609060101010101" charset="-122"/>
                <a:ea typeface="黑体" panose="02010609060101010101" charset="-122"/>
                <a:cs typeface="黑体" panose="02010609060101010101" charset="-122"/>
                <a:sym typeface="+mn-ea"/>
              </a:rPr>
              <a:t>正确。</a:t>
            </a:r>
            <a:endParaRPr lang="zh-CN" altLang="en-US" sz="1600">
              <a:latin typeface="黑体" panose="02010609060101010101" charset="-122"/>
              <a:ea typeface="黑体" panose="02010609060101010101" charset="-122"/>
              <a:cs typeface="黑体" panose="02010609060101010101"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圆角矩形 1"/>
          <p:cNvSpPr/>
          <p:nvPr/>
        </p:nvSpPr>
        <p:spPr>
          <a:xfrm>
            <a:off x="516890" y="365760"/>
            <a:ext cx="2252345" cy="450215"/>
          </a:xfrm>
          <a:prstGeom prst="roundRect">
            <a:avLst/>
          </a:prstGeom>
          <a:solidFill>
            <a:srgbClr val="DE69A3"/>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t>高中政治</a:t>
            </a:r>
            <a:r>
              <a:rPr lang="en-US" altLang="zh-CN"/>
              <a:t> </a:t>
            </a:r>
            <a:r>
              <a:rPr lang="zh-CN" altLang="en-US"/>
              <a:t>必修</a:t>
            </a:r>
            <a:r>
              <a:rPr lang="en-US" altLang="zh-CN"/>
              <a:t>3</a:t>
            </a:r>
            <a:r>
              <a:rPr lang="en-US" altLang="zh-CN"/>
              <a:t> </a:t>
            </a:r>
            <a:endParaRPr lang="en-US" altLang="zh-CN"/>
          </a:p>
        </p:txBody>
      </p:sp>
      <p:sp>
        <p:nvSpPr>
          <p:cNvPr id="3" name="文本框 2"/>
          <p:cNvSpPr txBox="1"/>
          <p:nvPr/>
        </p:nvSpPr>
        <p:spPr>
          <a:xfrm>
            <a:off x="916305" y="1242695"/>
            <a:ext cx="10539095" cy="3189605"/>
          </a:xfrm>
          <a:prstGeom prst="rect">
            <a:avLst/>
          </a:prstGeom>
          <a:noFill/>
        </p:spPr>
        <p:txBody>
          <a:bodyPr wrap="square" rtlCol="0">
            <a:spAutoFit/>
          </a:bodyPr>
          <a:p>
            <a:pPr indent="0" algn="just" fontAlgn="auto">
              <a:lnSpc>
                <a:spcPct val="140000"/>
              </a:lnSpc>
            </a:pPr>
            <a:r>
              <a:rPr lang="en-US" altLang="zh-CN">
                <a:latin typeface="仿宋" panose="02010609060101010101" charset="-122"/>
                <a:ea typeface="仿宋" panose="02010609060101010101" charset="-122"/>
                <a:cs typeface="仿宋" panose="02010609060101010101" charset="-122"/>
              </a:rPr>
              <a:t>5.[</a:t>
            </a:r>
            <a:r>
              <a:rPr lang="zh-CN" altLang="en-US">
                <a:latin typeface="仿宋" panose="02010609060101010101" charset="-122"/>
                <a:ea typeface="仿宋" panose="02010609060101010101" charset="-122"/>
                <a:cs typeface="仿宋" panose="02010609060101010101" charset="-122"/>
              </a:rPr>
              <a:t>河南南阳</a:t>
            </a:r>
            <a:r>
              <a:rPr lang="en-US" altLang="zh-CN">
                <a:latin typeface="仿宋" panose="02010609060101010101" charset="-122"/>
                <a:ea typeface="仿宋" panose="02010609060101010101" charset="-122"/>
                <a:cs typeface="仿宋" panose="02010609060101010101" charset="-122"/>
              </a:rPr>
              <a:t>2025</a:t>
            </a:r>
            <a:r>
              <a:rPr lang="zh-CN" altLang="en-US">
                <a:latin typeface="仿宋" panose="02010609060101010101" charset="-122"/>
                <a:ea typeface="仿宋" panose="02010609060101010101" charset="-122"/>
                <a:cs typeface="仿宋" panose="02010609060101010101" charset="-122"/>
              </a:rPr>
              <a:t>高一月考</a:t>
            </a:r>
            <a:r>
              <a:rPr lang="en-US" altLang="zh-CN">
                <a:latin typeface="仿宋" panose="02010609060101010101" charset="-122"/>
                <a:ea typeface="仿宋" panose="02010609060101010101" charset="-122"/>
                <a:cs typeface="仿宋" panose="02010609060101010101" charset="-122"/>
              </a:rPr>
              <a:t>]</a:t>
            </a:r>
            <a:r>
              <a:rPr lang="zh-CN" altLang="en-US">
                <a:latin typeface="黑体" panose="02010609060101010101" charset="-122"/>
                <a:ea typeface="黑体" panose="02010609060101010101" charset="-122"/>
              </a:rPr>
              <a:t>新中国成立</a:t>
            </a:r>
            <a:r>
              <a:rPr lang="en-US" altLang="zh-CN">
                <a:latin typeface="黑体" panose="02010609060101010101" charset="-122"/>
                <a:ea typeface="黑体" panose="02010609060101010101" charset="-122"/>
              </a:rPr>
              <a:t>70</a:t>
            </a:r>
            <a:r>
              <a:rPr lang="zh-CN" altLang="en-US">
                <a:latin typeface="黑体" panose="02010609060101010101" charset="-122"/>
                <a:ea typeface="黑体" panose="02010609060101010101" charset="-122"/>
              </a:rPr>
              <a:t>多年取得的举世瞩目的伟大成就，充分证明了中国共产党的领导具有不可比拟的优势。在中国共产党领导下，新中国用短短几十年的时间，迎来了从站起来、富起来到强起来的伟大飞跃，展现了中国特色社会主义的光明前景。中国共产党为什么</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能</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是基于</a:t>
            </a:r>
            <a:r>
              <a:rPr lang="en-US" altLang="zh-CN">
                <a:latin typeface="黑体" panose="02010609060101010101" charset="-122"/>
                <a:ea typeface="黑体" panose="02010609060101010101" charset="-122"/>
              </a:rPr>
              <a:t>(</a:t>
            </a:r>
            <a:r>
              <a:rPr lang="zh-CN" altLang="en-US">
                <a:latin typeface="黑体" panose="02010609060101010101" charset="-122"/>
                <a:ea typeface="黑体" panose="02010609060101010101" charset="-122"/>
              </a:rPr>
              <a:t>　　</a:t>
            </a:r>
            <a:r>
              <a:rPr lang="en-US" altLang="zh-CN">
                <a:latin typeface="黑体" panose="02010609060101010101" charset="-122"/>
                <a:ea typeface="黑体" panose="02010609060101010101" charset="-122"/>
              </a:rPr>
              <a:t>)</a:t>
            </a:r>
            <a:endParaRPr lang="en-US" altLang="zh-CN">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①</a:t>
            </a:r>
            <a:r>
              <a:rPr lang="zh-CN" altLang="en-US">
                <a:latin typeface="黑体" panose="02010609060101010101" charset="-122"/>
                <a:ea typeface="黑体" panose="02010609060101010101" charset="-122"/>
              </a:rPr>
              <a:t>中国共产党以实现中华民族伟大复兴为最终目标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②</a:t>
            </a:r>
            <a:r>
              <a:rPr lang="zh-CN" altLang="en-US">
                <a:latin typeface="黑体" panose="02010609060101010101" charset="-122"/>
                <a:ea typeface="黑体" panose="02010609060101010101" charset="-122"/>
              </a:rPr>
              <a:t>中国共产党在实现民族复兴伟业中不断提高执政能力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③</a:t>
            </a:r>
            <a:r>
              <a:rPr lang="zh-CN" altLang="en-US">
                <a:latin typeface="黑体" panose="02010609060101010101" charset="-122"/>
                <a:ea typeface="黑体" panose="02010609060101010101" charset="-122"/>
              </a:rPr>
              <a:t>中国共产党为中国发展道路指明了正确的前进方向　</a:t>
            </a:r>
            <a:endParaRPr lang="zh-CN" altLang="en-US">
              <a:latin typeface="黑体" panose="02010609060101010101" charset="-122"/>
              <a:ea typeface="黑体" panose="02010609060101010101" charset="-122"/>
            </a:endParaRPr>
          </a:p>
          <a:p>
            <a:pPr indent="0" algn="just" fontAlgn="auto">
              <a:lnSpc>
                <a:spcPct val="140000"/>
              </a:lnSpc>
            </a:pPr>
            <a:r>
              <a:rPr lang="en-US" altLang="en-US">
                <a:latin typeface="黑体" panose="02010609060101010101" charset="-122"/>
                <a:ea typeface="黑体" panose="02010609060101010101" charset="-122"/>
              </a:rPr>
              <a:t>④</a:t>
            </a:r>
            <a:r>
              <a:rPr lang="zh-CN" altLang="en-US">
                <a:latin typeface="黑体" panose="02010609060101010101" charset="-122"/>
                <a:ea typeface="黑体" panose="02010609060101010101" charset="-122"/>
              </a:rPr>
              <a:t>中国共产党执政既是历史的必然，也是人民的选择</a:t>
            </a:r>
            <a:endParaRPr lang="zh-CN" altLang="en-US">
              <a:latin typeface="黑体" panose="02010609060101010101" charset="-122"/>
              <a:ea typeface="黑体" panose="02010609060101010101" charset="-122"/>
            </a:endParaRPr>
          </a:p>
          <a:p>
            <a:pPr indent="0" algn="just" fontAlgn="auto">
              <a:lnSpc>
                <a:spcPct val="140000"/>
              </a:lnSpc>
            </a:pPr>
            <a:r>
              <a:rPr lang="en-US" altLang="zh-CN">
                <a:latin typeface="黑体" panose="02010609060101010101" charset="-122"/>
                <a:ea typeface="黑体" panose="02010609060101010101" charset="-122"/>
              </a:rPr>
              <a:t>A</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①③</a:t>
            </a:r>
            <a:r>
              <a:rPr lang="en-US" altLang="zh-CN">
                <a:latin typeface="黑体" panose="02010609060101010101" charset="-122"/>
                <a:ea typeface="黑体" panose="02010609060101010101" charset="-122"/>
              </a:rPr>
              <a:t>  B</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①④</a:t>
            </a:r>
            <a:r>
              <a:rPr lang="en-US" altLang="zh-CN">
                <a:latin typeface="黑体" panose="02010609060101010101" charset="-122"/>
                <a:ea typeface="黑体" panose="02010609060101010101" charset="-122"/>
              </a:rPr>
              <a:t>  C</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②③</a:t>
            </a:r>
            <a:r>
              <a:rPr lang="en-US" altLang="zh-CN">
                <a:latin typeface="黑体" panose="02010609060101010101" charset="-122"/>
                <a:ea typeface="黑体" panose="02010609060101010101" charset="-122"/>
              </a:rPr>
              <a:t>  D</a:t>
            </a:r>
            <a:r>
              <a:rPr lang="zh-CN" altLang="en-US">
                <a:latin typeface="黑体" panose="02010609060101010101" charset="-122"/>
                <a:ea typeface="黑体" panose="02010609060101010101" charset="-122"/>
              </a:rPr>
              <a:t>．</a:t>
            </a:r>
            <a:r>
              <a:rPr lang="en-US" altLang="en-US">
                <a:latin typeface="黑体" panose="02010609060101010101" charset="-122"/>
                <a:ea typeface="黑体" panose="02010609060101010101" charset="-122"/>
              </a:rPr>
              <a:t>②④</a:t>
            </a:r>
            <a:endParaRPr lang="en-US" altLang="en-US">
              <a:latin typeface="黑体" panose="02010609060101010101" charset="-122"/>
              <a:ea typeface="黑体" panose="02010609060101010101" charset="-122"/>
            </a:endParaRPr>
          </a:p>
        </p:txBody>
      </p:sp>
      <p:sp>
        <p:nvSpPr>
          <p:cNvPr id="4" name="文本框 3"/>
          <p:cNvSpPr txBox="1"/>
          <p:nvPr/>
        </p:nvSpPr>
        <p:spPr>
          <a:xfrm>
            <a:off x="10455910" y="1960880"/>
            <a:ext cx="711835" cy="506730"/>
          </a:xfrm>
          <a:prstGeom prst="rect">
            <a:avLst/>
          </a:prstGeom>
          <a:noFill/>
        </p:spPr>
        <p:txBody>
          <a:bodyPr wrap="square" rtlCol="0">
            <a:spAutoFit/>
          </a:bodyPr>
          <a:p>
            <a:pPr indent="0" fontAlgn="auto">
              <a:lnSpc>
                <a:spcPct val="150000"/>
              </a:lnSpc>
            </a:pPr>
            <a:r>
              <a:rPr lang="en-US" altLang="zh-CN">
                <a:solidFill>
                  <a:srgbClr val="FF0000"/>
                </a:solidFill>
                <a:latin typeface="黑体" panose="02010609060101010101" charset="-122"/>
                <a:ea typeface="黑体" panose="02010609060101010101" charset="-122"/>
              </a:rPr>
              <a:t> C</a:t>
            </a:r>
            <a:endParaRPr lang="en-US" altLang="zh-CN">
              <a:solidFill>
                <a:srgbClr val="FF0000"/>
              </a:solidFill>
              <a:latin typeface="黑体" panose="02010609060101010101" charset="-122"/>
              <a:ea typeface="黑体" panose="02010609060101010101" charset="-122"/>
            </a:endParaRPr>
          </a:p>
        </p:txBody>
      </p:sp>
      <p:sp>
        <p:nvSpPr>
          <p:cNvPr id="6" name="文本框 5"/>
          <p:cNvSpPr txBox="1"/>
          <p:nvPr/>
        </p:nvSpPr>
        <p:spPr>
          <a:xfrm>
            <a:off x="916305" y="4432300"/>
            <a:ext cx="10621645" cy="1751965"/>
          </a:xfrm>
          <a:prstGeom prst="rect">
            <a:avLst/>
          </a:prstGeom>
        </p:spPr>
        <p:txBody>
          <a:bodyPr wrap="square">
            <a:spAutoFit/>
          </a:bodyPr>
          <a:p>
            <a:pPr indent="0" algn="just" defTabSz="266700">
              <a:lnSpc>
                <a:spcPct val="120000"/>
              </a:lnSpc>
              <a:spcBef>
                <a:spcPct val="0"/>
              </a:spcBef>
              <a:spcAft>
                <a:spcPct val="0"/>
              </a:spcAft>
            </a:pPr>
            <a:r>
              <a:rPr lang="zh-CN" altLang="en-US">
                <a:latin typeface="黑体" panose="02010609060101010101" charset="-122"/>
                <a:ea typeface="黑体" panose="02010609060101010101" charset="-122"/>
                <a:cs typeface="黑体" panose="02010609060101010101" charset="-122"/>
              </a:rPr>
              <a:t>【解析】本题考查没有共产党就没有新中国。中国共产党的最终目标是实现共产主义，</a:t>
            </a:r>
            <a:r>
              <a:rPr lang="en-US" altLang="en-US">
                <a:latin typeface="黑体" panose="02010609060101010101" charset="-122"/>
                <a:ea typeface="黑体" panose="02010609060101010101" charset="-122"/>
                <a:cs typeface="黑体" panose="02010609060101010101" charset="-122"/>
              </a:rPr>
              <a:t>①</a:t>
            </a:r>
            <a:r>
              <a:rPr lang="zh-CN" altLang="en-US">
                <a:latin typeface="黑体" panose="02010609060101010101" charset="-122"/>
                <a:ea typeface="黑体" panose="02010609060101010101" charset="-122"/>
                <a:cs typeface="黑体" panose="02010609060101010101" charset="-122"/>
              </a:rPr>
              <a:t>排除。在中国共产党领导下，新中国用短短几十年的时间，迎来了从站起来、富起来到强起来的伟大飞跃，这一过程中，中国共产党在实践中不断提高执政能力，以适应不同历史时期的发展需求，</a:t>
            </a:r>
            <a:r>
              <a:rPr lang="en-US" altLang="en-US">
                <a:latin typeface="黑体" panose="02010609060101010101" charset="-122"/>
                <a:ea typeface="黑体" panose="02010609060101010101" charset="-122"/>
                <a:cs typeface="黑体" panose="02010609060101010101" charset="-122"/>
              </a:rPr>
              <a:t>②</a:t>
            </a:r>
            <a:r>
              <a:rPr lang="zh-CN" altLang="en-US">
                <a:latin typeface="黑体" panose="02010609060101010101" charset="-122"/>
                <a:ea typeface="黑体" panose="02010609060101010101" charset="-122"/>
                <a:cs typeface="黑体" panose="02010609060101010101" charset="-122"/>
              </a:rPr>
              <a:t>正确。</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展现了中国特色社会主义的光明前景</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说明中国共产党为中国发展道路指明了正确的前进方向，</a:t>
            </a:r>
            <a:r>
              <a:rPr lang="en-US" altLang="en-US">
                <a:latin typeface="黑体" panose="02010609060101010101" charset="-122"/>
                <a:ea typeface="黑体" panose="02010609060101010101" charset="-122"/>
                <a:cs typeface="黑体" panose="02010609060101010101" charset="-122"/>
              </a:rPr>
              <a:t>③</a:t>
            </a:r>
            <a:r>
              <a:rPr lang="zh-CN" altLang="en-US">
                <a:latin typeface="黑体" panose="02010609060101010101" charset="-122"/>
                <a:ea typeface="黑体" panose="02010609060101010101" charset="-122"/>
                <a:cs typeface="黑体" panose="02010609060101010101" charset="-122"/>
              </a:rPr>
              <a:t>正确。</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中国共产党执政既是历史的必然，也是人民的选择</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不是中国共产党</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能</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的原因，</a:t>
            </a:r>
            <a:r>
              <a:rPr lang="en-US" altLang="en-US">
                <a:latin typeface="黑体" panose="02010609060101010101" charset="-122"/>
                <a:ea typeface="黑体" panose="02010609060101010101" charset="-122"/>
                <a:cs typeface="黑体" panose="02010609060101010101" charset="-122"/>
              </a:rPr>
              <a:t>④</a:t>
            </a:r>
            <a:r>
              <a:rPr lang="zh-CN" altLang="en-US">
                <a:latin typeface="黑体" panose="02010609060101010101" charset="-122"/>
                <a:ea typeface="黑体" panose="02010609060101010101" charset="-122"/>
                <a:cs typeface="黑体" panose="02010609060101010101" charset="-122"/>
              </a:rPr>
              <a:t>排除。</a:t>
            </a:r>
            <a:endParaRPr lang="zh-CN" altLang="en-US">
              <a:latin typeface="黑体" panose="02010609060101010101" charset="-122"/>
              <a:ea typeface="黑体" panose="02010609060101010101" charset="-122"/>
              <a:cs typeface="黑体" panose="02010609060101010101"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med" p14:dur="750">
        <p:pull/>
      </p:transition>
    </mc:Choice>
    <mc:Fallback>
      <p:transition spd="med">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6" grpId="0"/>
      <p:bldP spid="6" grpId="1"/>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BEAUTIFY_FLAG" val="#wm#"/>
  <p:tag name="KSO_WM_TEMPLATE_CATEGORY" val="custom"/>
  <p:tag name="KSO_WM_TEMPLATE_INDEX" val="20205081"/>
</p:tagLst>
</file>

<file path=ppt/tags/tag101.xml><?xml version="1.0" encoding="utf-8"?>
<p:tagLst xmlns:p="http://schemas.openxmlformats.org/presentationml/2006/main">
  <p:tag name="KSO_WM_BEAUTIFY_FLAG" val="#wm#"/>
  <p:tag name="KSO_WM_TEMPLATE_CATEGORY" val="custom"/>
  <p:tag name="KSO_WM_TEMPLATE_INDEX" val="20205081"/>
</p:tagLst>
</file>

<file path=ppt/tags/tag102.xml><?xml version="1.0" encoding="utf-8"?>
<p:tagLst xmlns:p="http://schemas.openxmlformats.org/presentationml/2006/main">
  <p:tag name="commondata" val="eyJoZGlkIjoiMDkxZjZiMGUxZjVhNWRlODlmODBiNjlkN2UzMjcxZDEifQ=="/>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64.xml><?xml version="1.0" encoding="utf-8"?>
<p:tagLst xmlns:p="http://schemas.openxmlformats.org/presentationml/2006/main">
  <p:tag name="KSO_WM_BEAUTIFY_FLAG" val="#wm#"/>
  <p:tag name="KSO_WM_TEMPLATE_CATEGORY" val="custom"/>
  <p:tag name="KSO_WM_TEMPLATE_INDEX" val="20205081"/>
</p:tagLst>
</file>

<file path=ppt/tags/tag65.xml><?xml version="1.0" encoding="utf-8"?>
<p:tagLst xmlns:p="http://schemas.openxmlformats.org/presentationml/2006/main">
  <p:tag name="KSO_WM_BEAUTIFY_FLAG" val="#wm#"/>
  <p:tag name="KSO_WM_TEMPLATE_CATEGORY" val="custom"/>
  <p:tag name="KSO_WM_TEMPLATE_INDEX" val="20205081"/>
</p:tagLst>
</file>

<file path=ppt/tags/tag66.xml><?xml version="1.0" encoding="utf-8"?>
<p:tagLst xmlns:p="http://schemas.openxmlformats.org/presentationml/2006/main">
  <p:tag name="KSO_WM_BEAUTIFY_FLAG" val="#wm#"/>
  <p:tag name="KSO_WM_TEMPLATE_CATEGORY" val="custom"/>
  <p:tag name="KSO_WM_TEMPLATE_INDEX" val="20205081"/>
</p:tagLst>
</file>

<file path=ppt/tags/tag67.xml><?xml version="1.0" encoding="utf-8"?>
<p:tagLst xmlns:p="http://schemas.openxmlformats.org/presentationml/2006/main">
  <p:tag name="KSO_WM_BEAUTIFY_FLAG" val="#wm#"/>
  <p:tag name="KSO_WM_TEMPLATE_CATEGORY" val="custom"/>
  <p:tag name="KSO_WM_TEMPLATE_INDEX" val="20205081"/>
</p:tagLst>
</file>

<file path=ppt/tags/tag68.xml><?xml version="1.0" encoding="utf-8"?>
<p:tagLst xmlns:p="http://schemas.openxmlformats.org/presentationml/2006/main">
  <p:tag name="KSO_WM_BEAUTIFY_FLAG" val="#wm#"/>
  <p:tag name="KSO_WM_TEMPLATE_CATEGORY" val="custom"/>
  <p:tag name="KSO_WM_TEMPLATE_INDEX" val="20205081"/>
</p:tagLst>
</file>

<file path=ppt/tags/tag69.xml><?xml version="1.0" encoding="utf-8"?>
<p:tagLst xmlns:p="http://schemas.openxmlformats.org/presentationml/2006/main">
  <p:tag name="KSO_WM_BEAUTIFY_FLAG" val="#wm#"/>
  <p:tag name="KSO_WM_TEMPLATE_CATEGORY" val="custom"/>
  <p:tag name="KSO_WM_TEMPLATE_INDEX" val="2020508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BEAUTIFY_FLAG" val="#wm#"/>
  <p:tag name="KSO_WM_TEMPLATE_CATEGORY" val="custom"/>
  <p:tag name="KSO_WM_TEMPLATE_INDEX" val="20205081"/>
</p:tagLst>
</file>

<file path=ppt/tags/tag71.xml><?xml version="1.0" encoding="utf-8"?>
<p:tagLst xmlns:p="http://schemas.openxmlformats.org/presentationml/2006/main">
  <p:tag name="KSO_WM_BEAUTIFY_FLAG" val="#wm#"/>
  <p:tag name="KSO_WM_TEMPLATE_CATEGORY" val="custom"/>
  <p:tag name="KSO_WM_TEMPLATE_INDEX" val="20205081"/>
</p:tagLst>
</file>

<file path=ppt/tags/tag72.xml><?xml version="1.0" encoding="utf-8"?>
<p:tagLst xmlns:p="http://schemas.openxmlformats.org/presentationml/2006/main">
  <p:tag name="KSO_WM_BEAUTIFY_FLAG" val="#wm#"/>
  <p:tag name="KSO_WM_TEMPLATE_CATEGORY" val="custom"/>
  <p:tag name="KSO_WM_TEMPLATE_INDEX" val="20205081"/>
</p:tagLst>
</file>

<file path=ppt/tags/tag73.xml><?xml version="1.0" encoding="utf-8"?>
<p:tagLst xmlns:p="http://schemas.openxmlformats.org/presentationml/2006/main">
  <p:tag name="KSO_WM_BEAUTIFY_FLAG" val="#wm#"/>
  <p:tag name="KSO_WM_TEMPLATE_CATEGORY" val="custom"/>
  <p:tag name="KSO_WM_TEMPLATE_INDEX" val="20205081"/>
</p:tagLst>
</file>

<file path=ppt/tags/tag74.xml><?xml version="1.0" encoding="utf-8"?>
<p:tagLst xmlns:p="http://schemas.openxmlformats.org/presentationml/2006/main">
  <p:tag name="KSO_WM_BEAUTIFY_FLAG" val="#wm#"/>
  <p:tag name="KSO_WM_TEMPLATE_CATEGORY" val="custom"/>
  <p:tag name="KSO_WM_TEMPLATE_INDEX" val="20205081"/>
</p:tagLst>
</file>

<file path=ppt/tags/tag75.xml><?xml version="1.0" encoding="utf-8"?>
<p:tagLst xmlns:p="http://schemas.openxmlformats.org/presentationml/2006/main">
  <p:tag name="KSO_WM_BEAUTIFY_FLAG" val="#wm#"/>
  <p:tag name="KSO_WM_TEMPLATE_CATEGORY" val="custom"/>
  <p:tag name="KSO_WM_TEMPLATE_INDEX" val="20205081"/>
</p:tagLst>
</file>

<file path=ppt/tags/tag76.xml><?xml version="1.0" encoding="utf-8"?>
<p:tagLst xmlns:p="http://schemas.openxmlformats.org/presentationml/2006/main">
  <p:tag name="KSO_WM_BEAUTIFY_FLAG" val="#wm#"/>
  <p:tag name="KSO_WM_TEMPLATE_CATEGORY" val="custom"/>
  <p:tag name="KSO_WM_TEMPLATE_INDEX" val="20205081"/>
</p:tagLst>
</file>

<file path=ppt/tags/tag77.xml><?xml version="1.0" encoding="utf-8"?>
<p:tagLst xmlns:p="http://schemas.openxmlformats.org/presentationml/2006/main">
  <p:tag name="KSO_WM_BEAUTIFY_FLAG" val="#wm#"/>
  <p:tag name="KSO_WM_TEMPLATE_CATEGORY" val="custom"/>
  <p:tag name="KSO_WM_TEMPLATE_INDEX" val="20205081"/>
</p:tagLst>
</file>

<file path=ppt/tags/tag78.xml><?xml version="1.0" encoding="utf-8"?>
<p:tagLst xmlns:p="http://schemas.openxmlformats.org/presentationml/2006/main">
  <p:tag name="KSO_WM_BEAUTIFY_FLAG" val="#wm#"/>
  <p:tag name="KSO_WM_TEMPLATE_CATEGORY" val="custom"/>
  <p:tag name="KSO_WM_TEMPLATE_INDEX" val="20205081"/>
</p:tagLst>
</file>

<file path=ppt/tags/tag79.xml><?xml version="1.0" encoding="utf-8"?>
<p:tagLst xmlns:p="http://schemas.openxmlformats.org/presentationml/2006/main">
  <p:tag name="KSO_WM_BEAUTIFY_FLAG" val="#wm#"/>
  <p:tag name="KSO_WM_TEMPLATE_CATEGORY" val="custom"/>
  <p:tag name="KSO_WM_TEMPLATE_INDEX" val="2020508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BEAUTIFY_FLAG" val="#wm#"/>
  <p:tag name="KSO_WM_TEMPLATE_CATEGORY" val="custom"/>
  <p:tag name="KSO_WM_TEMPLATE_INDEX" val="20205081"/>
</p:tagLst>
</file>

<file path=ppt/tags/tag81.xml><?xml version="1.0" encoding="utf-8"?>
<p:tagLst xmlns:p="http://schemas.openxmlformats.org/presentationml/2006/main">
  <p:tag name="KSO_WM_BEAUTIFY_FLAG" val="#wm#"/>
  <p:tag name="KSO_WM_TEMPLATE_CATEGORY" val="custom"/>
  <p:tag name="KSO_WM_TEMPLATE_INDEX" val="20205081"/>
</p:tagLst>
</file>

<file path=ppt/tags/tag82.xml><?xml version="1.0" encoding="utf-8"?>
<p:tagLst xmlns:p="http://schemas.openxmlformats.org/presentationml/2006/main">
  <p:tag name="TABLE_ENDDRAG_ORIGIN_RECT" val="660*145"/>
  <p:tag name="TABLE_ENDDRAG_RECT" val="144*161*660*145"/>
</p:tagLst>
</file>

<file path=ppt/tags/tag83.xml><?xml version="1.0" encoding="utf-8"?>
<p:tagLst xmlns:p="http://schemas.openxmlformats.org/presentationml/2006/main">
  <p:tag name="KSO_WM_BEAUTIFY_FLAG" val="#wm#"/>
  <p:tag name="KSO_WM_TEMPLATE_CATEGORY" val="custom"/>
  <p:tag name="KSO_WM_TEMPLATE_INDEX" val="20205081"/>
</p:tagLst>
</file>

<file path=ppt/tags/tag84.xml><?xml version="1.0" encoding="utf-8"?>
<p:tagLst xmlns:p="http://schemas.openxmlformats.org/presentationml/2006/main">
  <p:tag name="KSO_WM_BEAUTIFY_FLAG" val="#wm#"/>
  <p:tag name="KSO_WM_TEMPLATE_CATEGORY" val="custom"/>
  <p:tag name="KSO_WM_TEMPLATE_INDEX" val="20205081"/>
</p:tagLst>
</file>

<file path=ppt/tags/tag85.xml><?xml version="1.0" encoding="utf-8"?>
<p:tagLst xmlns:p="http://schemas.openxmlformats.org/presentationml/2006/main">
  <p:tag name="KSO_WM_BEAUTIFY_FLAG" val="#wm#"/>
  <p:tag name="KSO_WM_TEMPLATE_CATEGORY" val="custom"/>
  <p:tag name="KSO_WM_TEMPLATE_INDEX" val="20205081"/>
</p:tagLst>
</file>

<file path=ppt/tags/tag86.xml><?xml version="1.0" encoding="utf-8"?>
<p:tagLst xmlns:p="http://schemas.openxmlformats.org/presentationml/2006/main">
  <p:tag name="KSO_WM_BEAUTIFY_FLAG" val="#wm#"/>
  <p:tag name="KSO_WM_TEMPLATE_CATEGORY" val="custom"/>
  <p:tag name="KSO_WM_TEMPLATE_INDEX" val="20205081"/>
</p:tagLst>
</file>

<file path=ppt/tags/tag87.xml><?xml version="1.0" encoding="utf-8"?>
<p:tagLst xmlns:p="http://schemas.openxmlformats.org/presentationml/2006/main">
  <p:tag name="KSO_WM_BEAUTIFY_FLAG" val="#wm#"/>
  <p:tag name="KSO_WM_TEMPLATE_CATEGORY" val="custom"/>
  <p:tag name="KSO_WM_TEMPLATE_INDEX" val="20205081"/>
</p:tagLst>
</file>

<file path=ppt/tags/tag88.xml><?xml version="1.0" encoding="utf-8"?>
<p:tagLst xmlns:p="http://schemas.openxmlformats.org/presentationml/2006/main">
  <p:tag name="KSO_WM_BEAUTIFY_FLAG" val="#wm#"/>
  <p:tag name="KSO_WM_TEMPLATE_CATEGORY" val="custom"/>
  <p:tag name="KSO_WM_TEMPLATE_INDEX" val="20205081"/>
</p:tagLst>
</file>

<file path=ppt/tags/tag89.xml><?xml version="1.0" encoding="utf-8"?>
<p:tagLst xmlns:p="http://schemas.openxmlformats.org/presentationml/2006/main">
  <p:tag name="KSO_WM_BEAUTIFY_FLAG" val="#wm#"/>
  <p:tag name="KSO_WM_TEMPLATE_CATEGORY" val="custom"/>
  <p:tag name="KSO_WM_TEMPLATE_INDEX" val="2020508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BEAUTIFY_FLAG" val="#wm#"/>
  <p:tag name="KSO_WM_TEMPLATE_CATEGORY" val="custom"/>
  <p:tag name="KSO_WM_TEMPLATE_INDEX" val="20205081"/>
</p:tagLst>
</file>

<file path=ppt/tags/tag91.xml><?xml version="1.0" encoding="utf-8"?>
<p:tagLst xmlns:p="http://schemas.openxmlformats.org/presentationml/2006/main">
  <p:tag name="KSO_WM_BEAUTIFY_FLAG" val="#wm#"/>
  <p:tag name="KSO_WM_TEMPLATE_CATEGORY" val="custom"/>
  <p:tag name="KSO_WM_TEMPLATE_INDEX" val="20205081"/>
</p:tagLst>
</file>

<file path=ppt/tags/tag92.xml><?xml version="1.0" encoding="utf-8"?>
<p:tagLst xmlns:p="http://schemas.openxmlformats.org/presentationml/2006/main">
  <p:tag name="KSO_WM_BEAUTIFY_FLAG" val="#wm#"/>
  <p:tag name="KSO_WM_TEMPLATE_CATEGORY" val="custom"/>
  <p:tag name="KSO_WM_TEMPLATE_INDEX" val="20205081"/>
</p:tagLst>
</file>

<file path=ppt/tags/tag93.xml><?xml version="1.0" encoding="utf-8"?>
<p:tagLst xmlns:p="http://schemas.openxmlformats.org/presentationml/2006/main">
  <p:tag name="KSO_WM_BEAUTIFY_FLAG" val="#wm#"/>
  <p:tag name="KSO_WM_TEMPLATE_CATEGORY" val="custom"/>
  <p:tag name="KSO_WM_TEMPLATE_INDEX" val="20205081"/>
</p:tagLst>
</file>

<file path=ppt/tags/tag94.xml><?xml version="1.0" encoding="utf-8"?>
<p:tagLst xmlns:p="http://schemas.openxmlformats.org/presentationml/2006/main">
  <p:tag name="KSO_WM_BEAUTIFY_FLAG" val="#wm#"/>
  <p:tag name="KSO_WM_TEMPLATE_CATEGORY" val="custom"/>
  <p:tag name="KSO_WM_TEMPLATE_INDEX" val="20205081"/>
</p:tagLst>
</file>

<file path=ppt/tags/tag95.xml><?xml version="1.0" encoding="utf-8"?>
<p:tagLst xmlns:p="http://schemas.openxmlformats.org/presentationml/2006/main">
  <p:tag name="KSO_WM_BEAUTIFY_FLAG" val="#wm#"/>
  <p:tag name="KSO_WM_TEMPLATE_CATEGORY" val="custom"/>
  <p:tag name="KSO_WM_TEMPLATE_INDEX" val="20205081"/>
</p:tagLst>
</file>

<file path=ppt/tags/tag96.xml><?xml version="1.0" encoding="utf-8"?>
<p:tagLst xmlns:p="http://schemas.openxmlformats.org/presentationml/2006/main">
  <p:tag name="TABLE_ENDDRAG_ORIGIN_RECT" val="493*120"/>
  <p:tag name="TABLE_ENDDRAG_RECT" val="233*180*493*120"/>
</p:tagLst>
</file>

<file path=ppt/tags/tag97.xml><?xml version="1.0" encoding="utf-8"?>
<p:tagLst xmlns:p="http://schemas.openxmlformats.org/presentationml/2006/main">
  <p:tag name="KSO_WM_BEAUTIFY_FLAG" val="#wm#"/>
  <p:tag name="KSO_WM_TEMPLATE_CATEGORY" val="custom"/>
  <p:tag name="KSO_WM_TEMPLATE_INDEX" val="20205081"/>
</p:tagLst>
</file>

<file path=ppt/tags/tag98.xml><?xml version="1.0" encoding="utf-8"?>
<p:tagLst xmlns:p="http://schemas.openxmlformats.org/presentationml/2006/main">
  <p:tag name="KSO_WM_BEAUTIFY_FLAG" val="#wm#"/>
  <p:tag name="KSO_WM_TEMPLATE_CATEGORY" val="custom"/>
  <p:tag name="KSO_WM_TEMPLATE_INDEX" val="20205081"/>
</p:tagLst>
</file>

<file path=ppt/tags/tag99.xml><?xml version="1.0" encoding="utf-8"?>
<p:tagLst xmlns:p="http://schemas.openxmlformats.org/presentationml/2006/main">
  <p:tag name="KSO_WM_BEAUTIFY_FLAG" val="#wm#"/>
  <p:tag name="KSO_WM_TEMPLATE_CATEGORY" val="custom"/>
  <p:tag name="KSO_WM_TEMPLATE_INDEX" val="20205081"/>
</p:tagLst>
</file>

<file path=ppt/theme/theme1.xml><?xml version="1.0" encoding="utf-8"?>
<a:theme xmlns:a="http://schemas.openxmlformats.org/drawingml/2006/main" name="WPS">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13357</Words>
  <Application>WPS 演示</Application>
  <PresentationFormat>宽屏</PresentationFormat>
  <Paragraphs>449</Paragraphs>
  <Slides>42</Slides>
  <Notes>4</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42</vt:i4>
      </vt:variant>
    </vt:vector>
  </HeadingPairs>
  <TitlesOfParts>
    <vt:vector size="55" baseType="lpstr">
      <vt:lpstr>Arial</vt:lpstr>
      <vt:lpstr>宋体</vt:lpstr>
      <vt:lpstr>Wingdings</vt:lpstr>
      <vt:lpstr>Wingdings</vt:lpstr>
      <vt:lpstr>黑体</vt:lpstr>
      <vt:lpstr>微软雅黑</vt:lpstr>
      <vt:lpstr>微软雅黑</vt:lpstr>
      <vt:lpstr>仿宋</vt:lpstr>
      <vt:lpstr>Times New Roman</vt:lpstr>
      <vt:lpstr>Arial Unicode MS</vt:lpstr>
      <vt:lpstr>Calibri</vt:lpstr>
      <vt:lpstr>楷体</vt:lpstr>
      <vt:lpstr>WPS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噫吁嚱盒盒</cp:lastModifiedBy>
  <cp:revision>190</cp:revision>
  <dcterms:created xsi:type="dcterms:W3CDTF">2019-06-19T02:08:00Z</dcterms:created>
  <dcterms:modified xsi:type="dcterms:W3CDTF">2025-10-29T01:58:38Z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2052-12.1.0.23125</vt:lpwstr>
  </property>
  <property fmtid="{D5CDD505-2E9C-101B-9397-08002B2CF9AE}" pid="3" name="ICV">
    <vt:lpwstr>A044BDEF2E34400587482B38FE105745_13</vt:lpwstr>
  </property>
</Properties>
</file>